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64" r:id="rId2"/>
  </p:sldMasterIdLst>
  <p:notesMasterIdLst>
    <p:notesMasterId r:id="rId59"/>
  </p:notesMasterIdLst>
  <p:handoutMasterIdLst>
    <p:handoutMasterId r:id="rId60"/>
  </p:handoutMasterIdLst>
  <p:sldIdLst>
    <p:sldId id="277" r:id="rId3"/>
    <p:sldId id="368" r:id="rId4"/>
    <p:sldId id="423" r:id="rId5"/>
    <p:sldId id="445" r:id="rId6"/>
    <p:sldId id="446" r:id="rId7"/>
    <p:sldId id="422" r:id="rId8"/>
    <p:sldId id="447" r:id="rId9"/>
    <p:sldId id="448" r:id="rId10"/>
    <p:sldId id="449" r:id="rId11"/>
    <p:sldId id="450" r:id="rId12"/>
    <p:sldId id="455" r:id="rId13"/>
    <p:sldId id="404" r:id="rId14"/>
    <p:sldId id="405" r:id="rId15"/>
    <p:sldId id="358" r:id="rId16"/>
    <p:sldId id="424" r:id="rId17"/>
    <p:sldId id="425" r:id="rId18"/>
    <p:sldId id="426" r:id="rId19"/>
    <p:sldId id="407" r:id="rId20"/>
    <p:sldId id="406" r:id="rId21"/>
    <p:sldId id="427" r:id="rId22"/>
    <p:sldId id="428" r:id="rId23"/>
    <p:sldId id="429" r:id="rId24"/>
    <p:sldId id="430" r:id="rId25"/>
    <p:sldId id="431" r:id="rId26"/>
    <p:sldId id="432" r:id="rId27"/>
    <p:sldId id="411" r:id="rId28"/>
    <p:sldId id="408" r:id="rId29"/>
    <p:sldId id="410" r:id="rId30"/>
    <p:sldId id="412" r:id="rId31"/>
    <p:sldId id="414" r:id="rId32"/>
    <p:sldId id="415" r:id="rId33"/>
    <p:sldId id="416" r:id="rId34"/>
    <p:sldId id="417" r:id="rId35"/>
    <p:sldId id="421" r:id="rId36"/>
    <p:sldId id="419" r:id="rId37"/>
    <p:sldId id="420" r:id="rId38"/>
    <p:sldId id="418" r:id="rId39"/>
    <p:sldId id="351" r:id="rId40"/>
    <p:sldId id="352" r:id="rId41"/>
    <p:sldId id="353" r:id="rId42"/>
    <p:sldId id="354" r:id="rId43"/>
    <p:sldId id="356" r:id="rId44"/>
    <p:sldId id="451" r:id="rId45"/>
    <p:sldId id="452" r:id="rId46"/>
    <p:sldId id="453" r:id="rId47"/>
    <p:sldId id="362" r:id="rId48"/>
    <p:sldId id="363" r:id="rId49"/>
    <p:sldId id="361" r:id="rId50"/>
    <p:sldId id="433" r:id="rId51"/>
    <p:sldId id="454" r:id="rId52"/>
    <p:sldId id="434" r:id="rId53"/>
    <p:sldId id="436" r:id="rId54"/>
    <p:sldId id="437" r:id="rId55"/>
    <p:sldId id="438" r:id="rId56"/>
    <p:sldId id="439" r:id="rId57"/>
    <p:sldId id="440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969696"/>
    <a:srgbClr val="FAA90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047" autoAdjust="0"/>
    <p:restoredTop sz="94660"/>
  </p:normalViewPr>
  <p:slideViewPr>
    <p:cSldViewPr>
      <p:cViewPr>
        <p:scale>
          <a:sx n="70" d="100"/>
          <a:sy n="70" d="100"/>
        </p:scale>
        <p:origin x="-4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a-IR" smtClean="0"/>
              <a:t>طراحی و پیاده‌سازی محیطی برای آزمون آماری نرم افزار جهت مکان‌یابی خطا</a:t>
            </a: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0CD71BE-819E-444D-AC84-D654D29CBB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89CE05-B72F-4AF4-AF69-C877E2792BE9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a-IR" smtClean="0"/>
              <a:t>طراحی و پیاده‌سازی محیطی برای آزمون آماری نرم افزار جهت مکان‌یابی خطا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515E91C-82A8-4008-AEB3-4556DA5DC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7"/>
          <p:cNvGraphicFramePr>
            <a:graphicFrameLocks noChangeAspect="1"/>
          </p:cNvGraphicFramePr>
          <p:nvPr/>
        </p:nvGraphicFramePr>
        <p:xfrm>
          <a:off x="0" y="0"/>
          <a:ext cx="4357686" cy="5878513"/>
        </p:xfrm>
        <a:graphic>
          <a:graphicData uri="http://schemas.openxmlformats.org/presentationml/2006/ole">
            <p:oleObj spid="_x0000_s108546" name="Image" r:id="rId3" imgW="7415873" imgH="7225397" progId="">
              <p:embed/>
            </p:oleObj>
          </a:graphicData>
        </a:graphic>
      </p:graphicFrame>
      <p:sp>
        <p:nvSpPr>
          <p:cNvPr id="5" name="Freeform 58"/>
          <p:cNvSpPr>
            <a:spLocks/>
          </p:cNvSpPr>
          <p:nvPr/>
        </p:nvSpPr>
        <p:spPr bwMode="gray">
          <a:xfrm>
            <a:off x="0" y="4483100"/>
            <a:ext cx="4122738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Freeform 59"/>
          <p:cNvSpPr>
            <a:spLocks/>
          </p:cNvSpPr>
          <p:nvPr/>
        </p:nvSpPr>
        <p:spPr bwMode="gray">
          <a:xfrm>
            <a:off x="-12700" y="4149725"/>
            <a:ext cx="41529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7" name="Freeform 60"/>
          <p:cNvSpPr>
            <a:spLocks/>
          </p:cNvSpPr>
          <p:nvPr/>
        </p:nvSpPr>
        <p:spPr bwMode="white">
          <a:xfrm>
            <a:off x="2251075" y="-22225"/>
            <a:ext cx="6892925" cy="6880225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561" y="193"/>
              </a:cxn>
              <a:cxn ang="0">
                <a:pos x="943" y="501"/>
              </a:cxn>
              <a:cxn ang="0">
                <a:pos x="1221" y="967"/>
              </a:cxn>
              <a:cxn ang="0">
                <a:pos x="1413" y="1630"/>
              </a:cxn>
              <a:cxn ang="0">
                <a:pos x="1290" y="2660"/>
              </a:cxn>
              <a:cxn ang="0">
                <a:pos x="0" y="4342"/>
              </a:cxn>
              <a:cxn ang="0">
                <a:pos x="4349" y="4342"/>
              </a:cxn>
              <a:cxn ang="0">
                <a:pos x="4362" y="7"/>
              </a:cxn>
              <a:cxn ang="0">
                <a:pos x="148" y="0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grayWhite">
          <a:xfrm>
            <a:off x="4284663" y="3933825"/>
            <a:ext cx="4875212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1" name="Line 63"/>
          <p:cNvSpPr>
            <a:spLocks noChangeShapeType="1"/>
          </p:cNvSpPr>
          <p:nvPr/>
        </p:nvSpPr>
        <p:spPr bwMode="grayWhite">
          <a:xfrm>
            <a:off x="4284663" y="39338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" name="Line 64"/>
          <p:cNvSpPr>
            <a:spLocks noChangeShapeType="1"/>
          </p:cNvSpPr>
          <p:nvPr/>
        </p:nvSpPr>
        <p:spPr bwMode="grayWhite">
          <a:xfrm>
            <a:off x="4284663" y="43656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3" name="Freeform 61"/>
          <p:cNvSpPr>
            <a:spLocks/>
          </p:cNvSpPr>
          <p:nvPr userDrawn="1"/>
        </p:nvSpPr>
        <p:spPr bwMode="gray">
          <a:xfrm>
            <a:off x="965200" y="-11113"/>
            <a:ext cx="3749675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724400" y="2362200"/>
            <a:ext cx="4267200" cy="1219200"/>
          </a:xfrm>
        </p:spPr>
        <p:txBody>
          <a:bodyPr/>
          <a:lstStyle>
            <a:lvl1pPr algn="l">
              <a:defRPr sz="4000" b="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724400" y="3962400"/>
            <a:ext cx="4191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2643174" y="6477000"/>
            <a:ext cx="6119826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-32" y="6613549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F102E8-011E-44C6-8D60-CB548EA9386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C3FD2-4A2C-4734-A47E-974F7872E7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3D2C7-912E-4957-9FCB-1E5E25125B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FDE3A-AE0E-427A-9D03-B9C5577D262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48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3313" y="6500813"/>
            <a:ext cx="1905000" cy="228600"/>
          </a:xfrm>
        </p:spPr>
        <p:txBody>
          <a:bodyPr/>
          <a:lstStyle>
            <a:lvl1pPr>
              <a:defRPr dirty="0" smtClean="0">
                <a:cs typeface="B Lotus" pitchFamily="2" charset="-7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9438" y="6500813"/>
            <a:ext cx="2133600" cy="2286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fa-IR"/>
              <a:t>/70</a:t>
            </a:r>
            <a:fld id="{DC963DCD-08FE-4BD0-8C34-6B4F31AA9CC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14744" y="6550419"/>
            <a:ext cx="1905000" cy="228600"/>
          </a:xfrm>
          <a:ln/>
        </p:spPr>
        <p:txBody>
          <a:bodyPr/>
          <a:lstStyle>
            <a:lvl1pPr>
              <a:defRPr>
                <a:cs typeface="B Lotus" pitchFamily="2" charset="-7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29652" y="6500834"/>
            <a:ext cx="714348" cy="21431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BBB27-2A66-445E-B99D-7D706312B6F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7"/>
          <p:cNvGraphicFramePr>
            <a:graphicFrameLocks noChangeAspect="1"/>
          </p:cNvGraphicFramePr>
          <p:nvPr/>
        </p:nvGraphicFramePr>
        <p:xfrm>
          <a:off x="0" y="0"/>
          <a:ext cx="4357686" cy="5878513"/>
        </p:xfrm>
        <a:graphic>
          <a:graphicData uri="http://schemas.openxmlformats.org/presentationml/2006/ole">
            <p:oleObj spid="_x0000_s192514" name="Image" r:id="rId3" imgW="7415873" imgH="7225397" progId="">
              <p:embed/>
            </p:oleObj>
          </a:graphicData>
        </a:graphic>
      </p:graphicFrame>
      <p:sp>
        <p:nvSpPr>
          <p:cNvPr id="5" name="Freeform 58"/>
          <p:cNvSpPr>
            <a:spLocks/>
          </p:cNvSpPr>
          <p:nvPr/>
        </p:nvSpPr>
        <p:spPr bwMode="gray">
          <a:xfrm>
            <a:off x="0" y="4483100"/>
            <a:ext cx="4122738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Freeform 59"/>
          <p:cNvSpPr>
            <a:spLocks/>
          </p:cNvSpPr>
          <p:nvPr/>
        </p:nvSpPr>
        <p:spPr bwMode="gray">
          <a:xfrm>
            <a:off x="-12700" y="4149725"/>
            <a:ext cx="41529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7" name="Freeform 60"/>
          <p:cNvSpPr>
            <a:spLocks/>
          </p:cNvSpPr>
          <p:nvPr/>
        </p:nvSpPr>
        <p:spPr bwMode="white">
          <a:xfrm>
            <a:off x="2251075" y="-22225"/>
            <a:ext cx="6892925" cy="6880225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561" y="193"/>
              </a:cxn>
              <a:cxn ang="0">
                <a:pos x="943" y="501"/>
              </a:cxn>
              <a:cxn ang="0">
                <a:pos x="1221" y="967"/>
              </a:cxn>
              <a:cxn ang="0">
                <a:pos x="1413" y="1630"/>
              </a:cxn>
              <a:cxn ang="0">
                <a:pos x="1290" y="2660"/>
              </a:cxn>
              <a:cxn ang="0">
                <a:pos x="0" y="4342"/>
              </a:cxn>
              <a:cxn ang="0">
                <a:pos x="4349" y="4342"/>
              </a:cxn>
              <a:cxn ang="0">
                <a:pos x="4362" y="7"/>
              </a:cxn>
              <a:cxn ang="0">
                <a:pos x="148" y="0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grayWhite">
          <a:xfrm>
            <a:off x="4284663" y="3933825"/>
            <a:ext cx="4875212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1" name="Line 63"/>
          <p:cNvSpPr>
            <a:spLocks noChangeShapeType="1"/>
          </p:cNvSpPr>
          <p:nvPr/>
        </p:nvSpPr>
        <p:spPr bwMode="grayWhite">
          <a:xfrm>
            <a:off x="4284663" y="39338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" name="Line 64"/>
          <p:cNvSpPr>
            <a:spLocks noChangeShapeType="1"/>
          </p:cNvSpPr>
          <p:nvPr/>
        </p:nvSpPr>
        <p:spPr bwMode="grayWhite">
          <a:xfrm>
            <a:off x="4284663" y="43656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3" name="Freeform 61"/>
          <p:cNvSpPr>
            <a:spLocks/>
          </p:cNvSpPr>
          <p:nvPr userDrawn="1"/>
        </p:nvSpPr>
        <p:spPr bwMode="gray">
          <a:xfrm>
            <a:off x="965200" y="-11113"/>
            <a:ext cx="3749675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724400" y="2362200"/>
            <a:ext cx="4267200" cy="1219200"/>
          </a:xfrm>
        </p:spPr>
        <p:txBody>
          <a:bodyPr/>
          <a:lstStyle>
            <a:lvl1pPr algn="l">
              <a:defRPr sz="4000" b="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724400" y="3962400"/>
            <a:ext cx="4191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58674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34290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F102E8-011E-44C6-8D60-CB548EA9386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black">
          <a:xfrm>
            <a:off x="7391400" y="58674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i="1">
                <a:solidFill>
                  <a:schemeClr val="bg1"/>
                </a:solidFill>
                <a:latin typeface="Arial" charset="0"/>
                <a:cs typeface="+mn-cs"/>
              </a:rPr>
              <a:t>LOGO</a:t>
            </a:r>
          </a:p>
        </p:txBody>
      </p:sp>
      <p:sp>
        <p:nvSpPr>
          <p:cNvPr id="6" name="Line 63"/>
          <p:cNvSpPr>
            <a:spLocks noChangeShapeType="1"/>
          </p:cNvSpPr>
          <p:nvPr/>
        </p:nvSpPr>
        <p:spPr bwMode="grayWhite">
          <a:xfrm>
            <a:off x="4284663" y="39338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58674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34290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29E7FE-E63F-4642-A7BD-AA0FC36C80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5"/>
          <p:cNvGraphicFramePr>
            <a:graphicFrameLocks noChangeAspect="1"/>
          </p:cNvGraphicFramePr>
          <p:nvPr/>
        </p:nvGraphicFramePr>
        <p:xfrm>
          <a:off x="0" y="0"/>
          <a:ext cx="9144000" cy="214290"/>
        </p:xfrm>
        <a:graphic>
          <a:graphicData uri="http://schemas.openxmlformats.org/presentationml/2006/ole">
            <p:oleObj spid="_x0000_s193538" name="Image" r:id="rId3" imgW="11034921" imgH="1130159" progId="">
              <p:embed/>
            </p:oleObj>
          </a:graphicData>
        </a:graphic>
      </p:graphicFrame>
      <p:sp>
        <p:nvSpPr>
          <p:cNvPr id="5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7" name="Freeform 102"/>
          <p:cNvSpPr>
            <a:spLocks/>
          </p:cNvSpPr>
          <p:nvPr/>
        </p:nvSpPr>
        <p:spPr bwMode="gray">
          <a:xfrm>
            <a:off x="4978400" y="800100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9" name="Freeform 104"/>
          <p:cNvSpPr>
            <a:spLocks/>
          </p:cNvSpPr>
          <p:nvPr/>
        </p:nvSpPr>
        <p:spPr bwMode="gray">
          <a:xfrm flipH="1">
            <a:off x="0" y="793750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14750" y="6629400"/>
            <a:ext cx="1905000" cy="228600"/>
          </a:xfrm>
        </p:spPr>
        <p:txBody>
          <a:bodyPr/>
          <a:lstStyle>
            <a:lvl1pPr>
              <a:defRPr>
                <a:cs typeface="B Lotus" pitchFamily="2" charset="-7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15313" y="6557963"/>
            <a:ext cx="887412" cy="3000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780233-2C4C-4F0F-A260-0029BA9457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9DEA3-748C-4781-9EAD-25E0D32B645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000892" y="6551613"/>
            <a:ext cx="2133600" cy="228600"/>
          </a:xfrm>
        </p:spPr>
        <p:txBody>
          <a:bodyPr/>
          <a:lstStyle/>
          <a:p>
            <a:pPr>
              <a:defRPr/>
            </a:pPr>
            <a:fld id="{BB457AD5-E286-4B9F-A58E-38E64DFE983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3738570" y="6572272"/>
            <a:ext cx="1905000" cy="2286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00364" y="2500306"/>
            <a:ext cx="5572164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black">
          <a:xfrm>
            <a:off x="7391400" y="58674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i="1">
                <a:solidFill>
                  <a:schemeClr val="bg1"/>
                </a:solidFill>
                <a:latin typeface="Arial" charset="0"/>
                <a:cs typeface="+mn-cs"/>
              </a:rPr>
              <a:t>LOGO</a:t>
            </a:r>
          </a:p>
        </p:txBody>
      </p:sp>
      <p:sp>
        <p:nvSpPr>
          <p:cNvPr id="5" name="Text Box 53"/>
          <p:cNvSpPr txBox="1">
            <a:spLocks noChangeArrowheads="1"/>
          </p:cNvSpPr>
          <p:nvPr/>
        </p:nvSpPr>
        <p:spPr bwMode="black">
          <a:xfrm>
            <a:off x="5562600" y="4572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1">
                <a:solidFill>
                  <a:schemeClr val="folHlink"/>
                </a:solidFill>
                <a:latin typeface="Arial" charset="0"/>
                <a:cs typeface="+mn-cs"/>
              </a:rPr>
              <a:t>“ Add your company slogan ”</a:t>
            </a:r>
          </a:p>
        </p:txBody>
      </p:sp>
      <p:sp>
        <p:nvSpPr>
          <p:cNvPr id="6" name="Line 63"/>
          <p:cNvSpPr>
            <a:spLocks noChangeShapeType="1"/>
          </p:cNvSpPr>
          <p:nvPr/>
        </p:nvSpPr>
        <p:spPr bwMode="grayWhite">
          <a:xfrm>
            <a:off x="4284663" y="39338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1834200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928926" y="2500306"/>
            <a:ext cx="5715040" cy="78581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 marL="0" marR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000" b="0" i="0" smtClean="0">
                <a:solidFill>
                  <a:schemeClr val="accent1">
                    <a:lumMod val="50000"/>
                  </a:schemeClr>
                </a:solidFill>
                <a:cs typeface="B Lotus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58674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34290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29E7FE-E63F-4642-A7BD-AA0FC36C80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25B5B-469C-4E6C-8A3B-16744990664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C86E4-C8C6-4A24-BA8F-4ABCA1F8D2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B67BA-8397-4B9C-ADAA-60A22EB8E40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4D683-74A0-4179-A023-302A7E33FC7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C3FD2-4A2C-4734-A47E-974F7872E7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3D2C7-912E-4957-9FCB-1E5E25125B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FDE3A-AE0E-427A-9D03-B9C5577D262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48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3313" y="6500813"/>
            <a:ext cx="1905000" cy="2286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9438" y="6500813"/>
            <a:ext cx="2133600" cy="2286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fa-IR"/>
              <a:t>/70</a:t>
            </a:r>
            <a:fld id="{DC963DCD-08FE-4BD0-8C34-6B4F31AA9CC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14744" y="6550419"/>
            <a:ext cx="19050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29652" y="6500834"/>
            <a:ext cx="714348" cy="21431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BBB27-2A66-445E-B99D-7D706312B6F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5"/>
          <p:cNvGraphicFramePr>
            <a:graphicFrameLocks noChangeAspect="1"/>
          </p:cNvGraphicFramePr>
          <p:nvPr/>
        </p:nvGraphicFramePr>
        <p:xfrm>
          <a:off x="0" y="0"/>
          <a:ext cx="9144000" cy="214290"/>
        </p:xfrm>
        <a:graphic>
          <a:graphicData uri="http://schemas.openxmlformats.org/presentationml/2006/ole">
            <p:oleObj spid="_x0000_s109570" name="Image" r:id="rId3" imgW="11034921" imgH="1130159" progId="">
              <p:embed/>
            </p:oleObj>
          </a:graphicData>
        </a:graphic>
      </p:graphicFrame>
      <p:sp>
        <p:nvSpPr>
          <p:cNvPr id="5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7" name="Freeform 102"/>
          <p:cNvSpPr>
            <a:spLocks/>
          </p:cNvSpPr>
          <p:nvPr/>
        </p:nvSpPr>
        <p:spPr bwMode="gray">
          <a:xfrm>
            <a:off x="4978400" y="800100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9" name="Freeform 104"/>
          <p:cNvSpPr>
            <a:spLocks/>
          </p:cNvSpPr>
          <p:nvPr/>
        </p:nvSpPr>
        <p:spPr bwMode="gray">
          <a:xfrm flipH="1">
            <a:off x="0" y="793750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15313" y="6557963"/>
            <a:ext cx="887412" cy="3000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D48791-6564-4B84-9C5F-B1AA6B248B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857356" y="6591300"/>
            <a:ext cx="4929222" cy="228600"/>
          </a:xfrm>
          <a:ln/>
        </p:spPr>
        <p:txBody>
          <a:bodyPr/>
          <a:lstStyle>
            <a:lvl1pPr>
              <a:defRPr>
                <a:cs typeface="B Lotus" pitchFamily="2" charset="-7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gray">
          <a:xfrm>
            <a:off x="8215313" y="6557963"/>
            <a:ext cx="887412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80233-2C4C-4F0F-A260-0029BA94576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000892" y="6551613"/>
            <a:ext cx="2133600" cy="228600"/>
          </a:xfrm>
        </p:spPr>
        <p:txBody>
          <a:bodyPr/>
          <a:lstStyle/>
          <a:p>
            <a:pPr>
              <a:defRPr/>
            </a:pPr>
            <a:fld id="{BB457AD5-E286-4B9F-A58E-38E64DFE983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000232" y="6572272"/>
            <a:ext cx="5000660" cy="228600"/>
          </a:xfrm>
        </p:spPr>
        <p:txBody>
          <a:bodyPr/>
          <a:lstStyle>
            <a:lvl1pPr>
              <a:defRPr>
                <a:cs typeface="B Lotus" pitchFamily="2" charset="-7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25B5B-469C-4E6C-8A3B-16744990664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C86E4-C8C6-4A24-BA8F-4ABCA1F8D2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B67BA-8397-4B9C-ADAA-60A22EB8E40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4D683-74A0-4179-A023-302A7E33FC7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6" Type="http://schemas.openxmlformats.org/officeDocument/2006/relationships/vmlDrawing" Target="../drawings/vmlDrawing4.v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5"/>
          <p:cNvGraphicFramePr>
            <a:graphicFrameLocks noChangeAspect="1"/>
          </p:cNvGraphicFramePr>
          <p:nvPr/>
        </p:nvGraphicFramePr>
        <p:xfrm>
          <a:off x="0" y="0"/>
          <a:ext cx="9144000" cy="381000"/>
        </p:xfrm>
        <a:graphic>
          <a:graphicData uri="http://schemas.openxmlformats.org/presentationml/2006/ole">
            <p:oleObj spid="_x0000_s1026" name="Image" r:id="rId17" imgW="11034921" imgH="1130159" progId="">
              <p:embed/>
            </p:oleObj>
          </a:graphicData>
        </a:graphic>
      </p:graphicFrame>
      <p:sp>
        <p:nvSpPr>
          <p:cNvPr id="1123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124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126" name="Freeform 102"/>
          <p:cNvSpPr>
            <a:spLocks/>
          </p:cNvSpPr>
          <p:nvPr/>
        </p:nvSpPr>
        <p:spPr bwMode="gray">
          <a:xfrm>
            <a:off x="4978400" y="800100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127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62725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934200" y="65913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551613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457AD5-E286-4B9F-A58E-38E64DFE983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8" name="Freeform 104"/>
          <p:cNvSpPr>
            <a:spLocks/>
          </p:cNvSpPr>
          <p:nvPr/>
        </p:nvSpPr>
        <p:spPr bwMode="gray">
          <a:xfrm flipH="1">
            <a:off x="0" y="793750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63" r:id="rId13"/>
    <p:sldLayoutId id="214748385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B Lotus" pitchFamily="2" charset="-7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B Lotus" pitchFamily="2" charset="-7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B Lotus" pitchFamily="2" charset="-7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B Lotus" pitchFamily="2" charset="-78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5"/>
          <p:cNvGraphicFramePr>
            <a:graphicFrameLocks noChangeAspect="1"/>
          </p:cNvGraphicFramePr>
          <p:nvPr/>
        </p:nvGraphicFramePr>
        <p:xfrm>
          <a:off x="0" y="0"/>
          <a:ext cx="9144000" cy="381000"/>
        </p:xfrm>
        <a:graphic>
          <a:graphicData uri="http://schemas.openxmlformats.org/presentationml/2006/ole">
            <p:oleObj spid="_x0000_s191490" name="Image" r:id="rId17" imgW="11034921" imgH="1130159" progId="">
              <p:embed/>
            </p:oleObj>
          </a:graphicData>
        </a:graphic>
      </p:graphicFrame>
      <p:sp>
        <p:nvSpPr>
          <p:cNvPr id="1123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/>
            <a:ahLst/>
            <a:cxnLst>
              <a:cxn ang="0">
                <a:pos x="2649" y="280"/>
              </a:cxn>
              <a:cxn ang="0">
                <a:pos x="1337" y="184"/>
              </a:cxn>
              <a:cxn ang="0">
                <a:pos x="1" y="0"/>
              </a:cxn>
              <a:cxn ang="0">
                <a:pos x="0" y="279"/>
              </a:cxn>
              <a:cxn ang="0">
                <a:pos x="2649" y="280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124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1321" y="224"/>
              </a:cxn>
              <a:cxn ang="0">
                <a:pos x="2653" y="0"/>
              </a:cxn>
              <a:cxn ang="0">
                <a:pos x="2653" y="328"/>
              </a:cxn>
              <a:cxn ang="0">
                <a:pos x="0" y="328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126" name="Freeform 102"/>
          <p:cNvSpPr>
            <a:spLocks/>
          </p:cNvSpPr>
          <p:nvPr/>
        </p:nvSpPr>
        <p:spPr bwMode="gray">
          <a:xfrm>
            <a:off x="4978400" y="800100"/>
            <a:ext cx="4165600" cy="4445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288" y="120"/>
              </a:cxn>
              <a:cxn ang="0">
                <a:pos x="2624" y="280"/>
              </a:cxn>
              <a:cxn ang="0">
                <a:pos x="2624" y="0"/>
              </a:cxn>
              <a:cxn ang="0">
                <a:pos x="0" y="8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127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62725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934200" y="65913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551613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457AD5-E286-4B9F-A58E-38E64DFE983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8" name="Freeform 104"/>
          <p:cNvSpPr>
            <a:spLocks/>
          </p:cNvSpPr>
          <p:nvPr/>
        </p:nvSpPr>
        <p:spPr bwMode="gray">
          <a:xfrm flipH="1">
            <a:off x="0" y="793750"/>
            <a:ext cx="3635375" cy="444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00" y="104"/>
              </a:cxn>
              <a:cxn ang="0">
                <a:pos x="2096" y="280"/>
              </a:cxn>
              <a:cxn ang="0">
                <a:pos x="2096" y="0"/>
              </a:cxn>
              <a:cxn ang="0">
                <a:pos x="0" y="16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B Lotus" pitchFamily="2" charset="-7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B Lotus" pitchFamily="2" charset="-7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B Lotus" pitchFamily="2" charset="-7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B Lotus" pitchFamily="2" charset="-78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ctrTitle"/>
          </p:nvPr>
        </p:nvSpPr>
        <p:spPr>
          <a:xfrm>
            <a:off x="3367078" y="1000108"/>
            <a:ext cx="5776922" cy="2438416"/>
          </a:xfrm>
        </p:spPr>
        <p:txBody>
          <a:bodyPr/>
          <a:lstStyle/>
          <a:p>
            <a:pPr algn="ctr" rtl="1"/>
            <a:r>
              <a:rPr lang="fa-IR" sz="5400" b="1" i="0" dirty="0" smtClean="0">
                <a:cs typeface="B Nazanin" pitchFamily="2" charset="-78"/>
              </a:rPr>
              <a:t/>
            </a:r>
            <a:br>
              <a:rPr lang="fa-IR" sz="5400" b="1" i="0" dirty="0" smtClean="0">
                <a:cs typeface="B Nazanin" pitchFamily="2" charset="-78"/>
              </a:rPr>
            </a:br>
            <a:r>
              <a:rPr lang="fa-IR" sz="5400" b="1" i="0" dirty="0" smtClean="0">
                <a:cs typeface="B Nazanin" pitchFamily="2" charset="-78"/>
              </a:rPr>
              <a:t>مروری بر مهندسی معکوس </a:t>
            </a:r>
            <a:r>
              <a:rPr lang="fa-IR" sz="5400" dirty="0" smtClean="0">
                <a:cs typeface="B Nazanin" pitchFamily="2" charset="-78"/>
              </a:rPr>
              <a:t>داده</a:t>
            </a:r>
            <a:r>
              <a:rPr lang="fa-IR" sz="5400" dirty="0" smtClean="0"/>
              <a:t> </a:t>
            </a:r>
            <a:r>
              <a:rPr lang="fa-IR" sz="6000" dirty="0" smtClean="0"/>
              <a:t>ها</a:t>
            </a:r>
            <a:r>
              <a:rPr lang="en-US" sz="5400" dirty="0" smtClean="0">
                <a:cs typeface="B Nazanin" pitchFamily="2" charset="-78"/>
              </a:rPr>
              <a:t/>
            </a:r>
            <a:br>
              <a:rPr lang="en-US" sz="5400" dirty="0" smtClean="0">
                <a:cs typeface="B Nazanin" pitchFamily="2" charset="-78"/>
              </a:rPr>
            </a:br>
            <a:endParaRPr lang="en-US" sz="5400" dirty="0" smtClean="0">
              <a:cs typeface="B Nazanin" pitchFamily="2" charset="-78"/>
            </a:endParaRP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537F64-E948-4C2D-9E2A-C80CF12D1774}" type="slidenum">
              <a:rPr lang="ar-SA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025" name="Rectangle 1"/>
          <p:cNvSpPr>
            <a:spLocks noChangeArrowheads="1"/>
          </p:cNvSpPr>
          <p:nvPr/>
        </p:nvSpPr>
        <p:spPr bwMode="auto">
          <a:xfrm>
            <a:off x="4714876" y="3643314"/>
            <a:ext cx="407193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dirty="0" smtClean="0">
                <a:solidFill>
                  <a:schemeClr val="bg1"/>
                </a:solidFill>
                <a:ea typeface="Times New Roman" pitchFamily="18" charset="0"/>
                <a:cs typeface="B Lotus" pitchFamily="2" charset="-78"/>
              </a:rPr>
              <a:t>ارایه دهنده: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B Lotus" pitchFamily="2" charset="-78"/>
              </a:rPr>
              <a:t>مجتبی وحیدی اصل</a:t>
            </a:r>
            <a:endParaRPr kumimoji="0" lang="fa-I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B Lotus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000" b="1" dirty="0" smtClean="0">
              <a:solidFill>
                <a:schemeClr val="bg1"/>
              </a:solidFill>
              <a:cs typeface="B Lotus" pitchFamily="2" charset="-78"/>
            </a:endParaRPr>
          </a:p>
          <a:p>
            <a:pPr algn="ctr" rtl="1"/>
            <a:endParaRPr lang="fa-IR" sz="2000" b="1" dirty="0" smtClean="0">
              <a:solidFill>
                <a:schemeClr val="bg1"/>
              </a:solidFill>
              <a:ea typeface="Times New Roman" pitchFamily="18" charset="0"/>
              <a:cs typeface="B Lotus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B Lotus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1900" b="1" dirty="0" smtClean="0">
              <a:solidFill>
                <a:schemeClr val="bg1"/>
              </a:solidFill>
              <a:cs typeface="B Lotus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مهندسی معکوس داده ها- خوشه بندی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80233-2C4C-4F0F-A260-0029BA94576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6272237" cy="371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9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857628"/>
            <a:ext cx="14001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14678" y="514351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+mj-cs"/>
              </a:rPr>
              <a:t>مثال: موتورهای جستجو</a:t>
            </a:r>
            <a:endParaRPr lang="en-US" sz="2400" dirty="0">
              <a:cs typeface="+mj-cs"/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2285984" y="5214950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مهندسی معکوس داده ها- تحلیل قواعد پیوندی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80233-2C4C-4F0F-A260-0029BA94576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9" y="2000240"/>
            <a:ext cx="66008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214282" y="1214422"/>
            <a:ext cx="8586790" cy="5181600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روشی ساده برای بررسی و تعیین روابط تابعی میان متغیرها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معادله یا الگویی جهت ارتباط دادن متغیر پاسخ به یک یا چند متغیر پیشگو</a:t>
            </a:r>
          </a:p>
          <a:p>
            <a:pPr lvl="1" algn="r" rtl="1"/>
            <a:r>
              <a:rPr lang="fa-IR" dirty="0" smtClean="0">
                <a:cs typeface="B Nazanin" pitchFamily="2" charset="-78"/>
              </a:rPr>
              <a:t>بررسی مصرف سیگار با متغیرهای اقتصادی- اجتماعی و متغیرهای جمعیت نگاری</a:t>
            </a:r>
          </a:p>
          <a:p>
            <a:pPr lvl="1" algn="r" rtl="1"/>
            <a:endParaRPr lang="fa-IR" dirty="0" smtClean="0">
              <a:cs typeface="B Nazanin" pitchFamily="2" charset="-78"/>
            </a:endParaRPr>
          </a:p>
          <a:p>
            <a:pPr lvl="1"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lvl="1" algn="r" rtl="1">
              <a:buNone/>
            </a:pPr>
            <a:endParaRPr lang="fa-IR" dirty="0" smtClean="0">
              <a:cs typeface="B Nazanin" pitchFamily="2" charset="-78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white">
          <a:xfrm>
            <a:off x="642910" y="214290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a-IR" sz="4000" b="1" kern="0" dirty="0" smtClean="0">
                <a:solidFill>
                  <a:schemeClr val="bg1"/>
                </a:solidFill>
                <a:latin typeface="+mj-lt"/>
                <a:ea typeface="+mj-ea"/>
                <a:cs typeface="B Nazanin" pitchFamily="2" charset="-78"/>
              </a:rPr>
              <a:t>تحلیل رگرسیونی</a:t>
            </a: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B Nazanin" pitchFamily="2" charset="-78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Oval 42"/>
          <p:cNvSpPr/>
          <p:nvPr/>
        </p:nvSpPr>
        <p:spPr>
          <a:xfrm>
            <a:off x="1920224" y="3786190"/>
            <a:ext cx="1214446" cy="7143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cs typeface="B Nazanin" pitchFamily="2" charset="-78"/>
              </a:rPr>
              <a:t>سن</a:t>
            </a:r>
            <a:endParaRPr lang="en-US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97548" y="3918588"/>
            <a:ext cx="2857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45" name="Oval 44"/>
          <p:cNvSpPr/>
          <p:nvPr/>
        </p:nvSpPr>
        <p:spPr>
          <a:xfrm>
            <a:off x="3629020" y="3786190"/>
            <a:ext cx="1571636" cy="71438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تحصیل</a:t>
            </a:r>
            <a:endParaRPr lang="en-US" sz="14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33054" y="3929066"/>
            <a:ext cx="2857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47" name="Oval 46"/>
          <p:cNvSpPr/>
          <p:nvPr/>
        </p:nvSpPr>
        <p:spPr>
          <a:xfrm>
            <a:off x="5644524" y="3786190"/>
            <a:ext cx="1214446" cy="7143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000000"/>
                </a:solidFill>
                <a:cs typeface="B Nazanin" pitchFamily="2" charset="-78"/>
              </a:rPr>
              <a:t>درآمد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505882" y="3857628"/>
            <a:ext cx="4286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/>
              <a:t>=</a:t>
            </a:r>
            <a:endParaRPr lang="en-US" sz="2400" b="1" dirty="0"/>
          </a:p>
        </p:txBody>
      </p:sp>
      <p:pic>
        <p:nvPicPr>
          <p:cNvPr id="49" name="Picture 48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714752"/>
            <a:ext cx="1181100" cy="115252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975174" y="3929066"/>
            <a:ext cx="2857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53" name="Oval 52"/>
          <p:cNvSpPr/>
          <p:nvPr/>
        </p:nvSpPr>
        <p:spPr>
          <a:xfrm>
            <a:off x="7286644" y="3786190"/>
            <a:ext cx="1571636" cy="71438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a-IR" sz="2000" b="1" dirty="0" smtClean="0">
                <a:solidFill>
                  <a:srgbClr val="000000"/>
                </a:solidFill>
                <a:cs typeface="B Nazanin" pitchFamily="2" charset="-78"/>
              </a:rPr>
              <a:t>قیمت سیگار</a:t>
            </a:r>
            <a:endParaRPr lang="en-US" sz="1600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48791-6564-4B84-9C5F-B1AA6B248B1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 animBg="1"/>
      <p:bldP spid="46" grpId="0"/>
      <p:bldP spid="47" grpId="0" animBg="1"/>
      <p:bldP spid="48" grpId="0"/>
      <p:bldP spid="52" grpId="0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dirty="0" smtClean="0">
                <a:cs typeface="+mj-cs"/>
              </a:rPr>
              <a:t>بیان آن با یک معادله خطی</a:t>
            </a:r>
          </a:p>
          <a:p>
            <a:pPr algn="r" rtl="1">
              <a:buNone/>
            </a:pPr>
            <a:endParaRPr lang="fa-IR" sz="2400" dirty="0" smtClean="0">
              <a:cs typeface="+mj-cs"/>
            </a:endParaRPr>
          </a:p>
          <a:p>
            <a:pPr algn="r" rtl="1">
              <a:buNone/>
            </a:pPr>
            <a:r>
              <a:rPr lang="fa-I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fa-IR" sz="2400" dirty="0" smtClean="0">
              <a:cs typeface="+mj-cs"/>
            </a:endParaRPr>
          </a:p>
          <a:p>
            <a:pPr algn="r" rtl="1">
              <a:buNone/>
            </a:pPr>
            <a:endParaRPr lang="fa-IR" sz="2400" dirty="0" smtClean="0">
              <a:cs typeface="+mj-cs"/>
            </a:endParaRPr>
          </a:p>
          <a:p>
            <a:pPr lvl="1" algn="r" rtl="1"/>
            <a:endParaRPr lang="fa-IR" sz="2000" dirty="0" smtClean="0">
              <a:cs typeface="+mj-cs"/>
            </a:endParaRPr>
          </a:p>
          <a:p>
            <a:pPr lvl="1" algn="r" rtl="1"/>
            <a:r>
              <a:rPr lang="fa-IR" sz="2000" dirty="0" smtClean="0">
                <a:cs typeface="+mj-cs"/>
              </a:rPr>
              <a:t>متغیر پاسخ </a:t>
            </a:r>
          </a:p>
          <a:p>
            <a:pPr lvl="1" algn="r" rtl="1"/>
            <a:r>
              <a:rPr lang="fa-IR" sz="2000" dirty="0" smtClean="0">
                <a:cs typeface="+mj-cs"/>
              </a:rPr>
              <a:t>متغیر پیشگو</a:t>
            </a:r>
          </a:p>
          <a:p>
            <a:pPr lvl="1" algn="r" rtl="1"/>
            <a:r>
              <a:rPr lang="fa-IR" sz="2000" dirty="0" smtClean="0">
                <a:cs typeface="+mj-cs"/>
              </a:rPr>
              <a:t>خطای تصادفی</a:t>
            </a:r>
          </a:p>
          <a:p>
            <a:pPr lvl="1" algn="r" rtl="1"/>
            <a:r>
              <a:rPr lang="fa-IR" sz="2000" dirty="0" smtClean="0">
                <a:cs typeface="+mj-cs"/>
              </a:rPr>
              <a:t>پارامترهای رگرسیون</a:t>
            </a:r>
          </a:p>
          <a:p>
            <a:pPr lvl="1" algn="r" rtl="1"/>
            <a:endParaRPr lang="fa-IR" sz="2000" dirty="0" smtClean="0">
              <a:cs typeface="+mj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714348" y="214290"/>
            <a:ext cx="7848600" cy="563563"/>
          </a:xfrm>
        </p:spPr>
        <p:txBody>
          <a:bodyPr/>
          <a:lstStyle/>
          <a:p>
            <a:pPr rtl="1"/>
            <a:r>
              <a:rPr lang="fa-IR" dirty="0" smtClean="0"/>
              <a:t> رگرسیون: مفاهیم اولیه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2928926" y="2786058"/>
            <a:ext cx="392909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0596" name="Object 13"/>
          <p:cNvGraphicFramePr>
            <a:graphicFrameLocks noChangeAspect="1"/>
          </p:cNvGraphicFramePr>
          <p:nvPr/>
        </p:nvGraphicFramePr>
        <p:xfrm>
          <a:off x="2708275" y="2309813"/>
          <a:ext cx="4187825" cy="596900"/>
        </p:xfrm>
        <a:graphic>
          <a:graphicData uri="http://schemas.openxmlformats.org/presentationml/2006/ole">
            <p:oleObj spid="_x0000_s262146" name="Equation" r:id="rId3" imgW="2361960" imgH="241200" progId="Equation.3">
              <p:embed/>
            </p:oleObj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10800000">
            <a:off x="4071934" y="2786058"/>
            <a:ext cx="278608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6000760" y="3071810"/>
            <a:ext cx="114300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4929190" y="2857496"/>
            <a:ext cx="192882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5929322" y="3571876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6200000" flipV="1">
            <a:off x="4429124" y="2928934"/>
            <a:ext cx="2000264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>
            <a:off x="3929058" y="2714620"/>
            <a:ext cx="2286016" cy="2000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>
            <a:off x="3357554" y="2714620"/>
            <a:ext cx="2928958" cy="2000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6200000" flipV="1">
            <a:off x="5160935" y="3625883"/>
            <a:ext cx="1910538" cy="230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BBB27-2A66-445E-B99D-7D706312B6FD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30" name="Slide Number Placeholder 4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6FB061-F935-4583-A428-E6DAD8B8B2B6}" type="slidenum">
              <a:rPr lang="ar-SA">
                <a:latin typeface="Arial" pitchFamily="34" charset="0"/>
                <a:cs typeface="Arial" pitchFamily="34" charset="0"/>
              </a:rPr>
              <a:pPr/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AutoShape 5"/>
          <p:cNvSpPr>
            <a:spLocks noChangeArrowheads="1"/>
          </p:cNvSpPr>
          <p:nvPr/>
        </p:nvSpPr>
        <p:spPr bwMode="gray">
          <a:xfrm rot="17973186">
            <a:off x="4777581" y="21026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0" name="AutoShape 6"/>
          <p:cNvSpPr>
            <a:spLocks noChangeArrowheads="1"/>
          </p:cNvSpPr>
          <p:nvPr/>
        </p:nvSpPr>
        <p:spPr bwMode="gray">
          <a:xfrm rot="3465783">
            <a:off x="4777582" y="42664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gray">
          <a:xfrm rot="14369022">
            <a:off x="3558381" y="21788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2" name="AutoShape 8"/>
          <p:cNvSpPr>
            <a:spLocks noChangeArrowheads="1"/>
          </p:cNvSpPr>
          <p:nvPr/>
        </p:nvSpPr>
        <p:spPr bwMode="gray">
          <a:xfrm rot="7535209">
            <a:off x="3520281" y="42330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3" name="AutoShape 9"/>
          <p:cNvSpPr>
            <a:spLocks noChangeArrowheads="1"/>
          </p:cNvSpPr>
          <p:nvPr/>
        </p:nvSpPr>
        <p:spPr bwMode="gray">
          <a:xfrm>
            <a:off x="5356225" y="32305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" name="AutoShape 10"/>
          <p:cNvSpPr>
            <a:spLocks noChangeArrowheads="1"/>
          </p:cNvSpPr>
          <p:nvPr/>
        </p:nvSpPr>
        <p:spPr bwMode="gray">
          <a:xfrm rot="10800000">
            <a:off x="2946400" y="32242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" name="Oval 11"/>
          <p:cNvSpPr>
            <a:spLocks noChangeArrowheads="1"/>
          </p:cNvSpPr>
          <p:nvPr/>
        </p:nvSpPr>
        <p:spPr bwMode="gray">
          <a:xfrm>
            <a:off x="2692400" y="1462088"/>
            <a:ext cx="3743325" cy="3744912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66" name="Group 12"/>
          <p:cNvGrpSpPr>
            <a:grpSpLocks/>
          </p:cNvGrpSpPr>
          <p:nvPr/>
        </p:nvGrpSpPr>
        <p:grpSpPr bwMode="auto">
          <a:xfrm>
            <a:off x="3348038" y="4719638"/>
            <a:ext cx="360362" cy="360362"/>
            <a:chOff x="2109" y="3612"/>
            <a:chExt cx="227" cy="227"/>
          </a:xfrm>
        </p:grpSpPr>
        <p:sp>
          <p:nvSpPr>
            <p:cNvPr id="67" name="Oval 13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8" name="Oval 14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9" name="Oval 15"/>
          <p:cNvSpPr>
            <a:spLocks noChangeArrowheads="1"/>
          </p:cNvSpPr>
          <p:nvPr/>
        </p:nvSpPr>
        <p:spPr bwMode="gray">
          <a:xfrm>
            <a:off x="3624263" y="24145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" name="Oval 16"/>
          <p:cNvSpPr>
            <a:spLocks noChangeArrowheads="1"/>
          </p:cNvSpPr>
          <p:nvPr/>
        </p:nvSpPr>
        <p:spPr bwMode="gray">
          <a:xfrm>
            <a:off x="3617913" y="2398713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" name="Oval 17"/>
          <p:cNvSpPr>
            <a:spLocks noChangeArrowheads="1"/>
          </p:cNvSpPr>
          <p:nvPr/>
        </p:nvSpPr>
        <p:spPr bwMode="gray">
          <a:xfrm>
            <a:off x="3751263" y="25415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" name="Oval 18"/>
          <p:cNvSpPr>
            <a:spLocks noChangeArrowheads="1"/>
          </p:cNvSpPr>
          <p:nvPr/>
        </p:nvSpPr>
        <p:spPr bwMode="gray">
          <a:xfrm>
            <a:off x="3733800" y="25146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" name="Oval 19"/>
          <p:cNvSpPr>
            <a:spLocks noChangeArrowheads="1"/>
          </p:cNvSpPr>
          <p:nvPr/>
        </p:nvSpPr>
        <p:spPr bwMode="gray">
          <a:xfrm>
            <a:off x="3835400" y="2625725"/>
            <a:ext cx="1522413" cy="1522413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" name="Oval 20"/>
          <p:cNvSpPr>
            <a:spLocks noChangeArrowheads="1"/>
          </p:cNvSpPr>
          <p:nvPr/>
        </p:nvSpPr>
        <p:spPr bwMode="gray">
          <a:xfrm>
            <a:off x="3857625" y="2644775"/>
            <a:ext cx="1471613" cy="1473200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5" name="Oval 21"/>
          <p:cNvSpPr>
            <a:spLocks noChangeArrowheads="1"/>
          </p:cNvSpPr>
          <p:nvPr/>
        </p:nvSpPr>
        <p:spPr bwMode="gray">
          <a:xfrm>
            <a:off x="3875088" y="2654300"/>
            <a:ext cx="1438275" cy="14351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6" name="Oval 22"/>
          <p:cNvSpPr>
            <a:spLocks noChangeArrowheads="1"/>
          </p:cNvSpPr>
          <p:nvPr/>
        </p:nvSpPr>
        <p:spPr bwMode="gray">
          <a:xfrm>
            <a:off x="3890963" y="2668588"/>
            <a:ext cx="1366837" cy="1341437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7" name="Oval 23"/>
          <p:cNvSpPr>
            <a:spLocks noChangeArrowheads="1"/>
          </p:cNvSpPr>
          <p:nvPr/>
        </p:nvSpPr>
        <p:spPr bwMode="gray">
          <a:xfrm>
            <a:off x="3971925" y="2705100"/>
            <a:ext cx="1214438" cy="10906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8" name="Text Box 24"/>
          <p:cNvSpPr txBox="1">
            <a:spLocks noChangeArrowheads="1"/>
          </p:cNvSpPr>
          <p:nvPr/>
        </p:nvSpPr>
        <p:spPr bwMode="gray">
          <a:xfrm>
            <a:off x="4000496" y="3143248"/>
            <a:ext cx="121058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a-IR" sz="2800" dirty="0" smtClean="0">
                <a:solidFill>
                  <a:srgbClr val="000000"/>
                </a:solidFill>
              </a:rPr>
              <a:t>کاربردها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9" name="Text Box 25"/>
          <p:cNvSpPr txBox="1">
            <a:spLocks noChangeArrowheads="1"/>
          </p:cNvSpPr>
          <p:nvPr/>
        </p:nvSpPr>
        <p:spPr bwMode="auto">
          <a:xfrm>
            <a:off x="5715000" y="1447800"/>
            <a:ext cx="1537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a-IR" sz="2000" b="1" dirty="0" smtClean="0">
                <a:cs typeface="B Nazanin" pitchFamily="2" charset="-78"/>
              </a:rPr>
              <a:t>علوم کشاورزی 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80" name="Text Box 26"/>
          <p:cNvSpPr txBox="1">
            <a:spLocks noChangeArrowheads="1"/>
          </p:cNvSpPr>
          <p:nvPr/>
        </p:nvSpPr>
        <p:spPr bwMode="auto">
          <a:xfrm>
            <a:off x="1385179" y="1447800"/>
            <a:ext cx="201208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a-IR" sz="2000" b="1" dirty="0" smtClean="0">
                <a:cs typeface="B Nazanin" pitchFamily="2" charset="-78"/>
              </a:rPr>
              <a:t>روابط صنعتی و اداری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82" name="Text Box 28"/>
          <p:cNvSpPr txBox="1">
            <a:spLocks noChangeArrowheads="1"/>
          </p:cNvSpPr>
          <p:nvPr/>
        </p:nvSpPr>
        <p:spPr bwMode="auto">
          <a:xfrm>
            <a:off x="5715000" y="4800600"/>
            <a:ext cx="142876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fa-IR" sz="2000" b="1" dirty="0" smtClean="0">
                <a:cs typeface="+mj-cs"/>
              </a:rPr>
              <a:t>علوم محیطی</a:t>
            </a:r>
            <a:endParaRPr lang="en-US" sz="2000" b="1" dirty="0">
              <a:cs typeface="+mj-cs"/>
            </a:endParaRPr>
          </a:p>
        </p:txBody>
      </p:sp>
      <p:sp>
        <p:nvSpPr>
          <p:cNvPr id="84" name="Text Box 30"/>
          <p:cNvSpPr txBox="1">
            <a:spLocks noChangeArrowheads="1"/>
          </p:cNvSpPr>
          <p:nvPr/>
        </p:nvSpPr>
        <p:spPr bwMode="auto">
          <a:xfrm>
            <a:off x="2610606" y="4738688"/>
            <a:ext cx="71045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a-IR" sz="2000" b="1" dirty="0" smtClean="0">
                <a:cs typeface="+mj-cs"/>
              </a:rPr>
              <a:t>اقتصاد</a:t>
            </a:r>
            <a:endParaRPr lang="en-US" sz="2000" b="1" dirty="0">
              <a:cs typeface="+mj-cs"/>
            </a:endParaRPr>
          </a:p>
        </p:txBody>
      </p:sp>
      <p:grpSp>
        <p:nvGrpSpPr>
          <p:cNvPr id="85" name="Group 31"/>
          <p:cNvGrpSpPr>
            <a:grpSpLocks/>
          </p:cNvGrpSpPr>
          <p:nvPr/>
        </p:nvGrpSpPr>
        <p:grpSpPr bwMode="auto">
          <a:xfrm>
            <a:off x="2514600" y="3225800"/>
            <a:ext cx="360363" cy="360363"/>
            <a:chOff x="2109" y="3612"/>
            <a:chExt cx="227" cy="227"/>
          </a:xfrm>
        </p:grpSpPr>
        <p:sp>
          <p:nvSpPr>
            <p:cNvPr id="86" name="Oval 32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" name="Oval 33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8" name="Group 34"/>
          <p:cNvGrpSpPr>
            <a:grpSpLocks/>
          </p:cNvGrpSpPr>
          <p:nvPr/>
        </p:nvGrpSpPr>
        <p:grpSpPr bwMode="auto">
          <a:xfrm>
            <a:off x="3352800" y="1549400"/>
            <a:ext cx="360363" cy="360363"/>
            <a:chOff x="2109" y="3612"/>
            <a:chExt cx="227" cy="227"/>
          </a:xfrm>
        </p:grpSpPr>
        <p:sp>
          <p:nvSpPr>
            <p:cNvPr id="89" name="Oval 35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" name="Oval 36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91" name="Group 37"/>
          <p:cNvGrpSpPr>
            <a:grpSpLocks/>
          </p:cNvGrpSpPr>
          <p:nvPr/>
        </p:nvGrpSpPr>
        <p:grpSpPr bwMode="auto">
          <a:xfrm>
            <a:off x="5334000" y="1549400"/>
            <a:ext cx="360363" cy="360363"/>
            <a:chOff x="2109" y="3612"/>
            <a:chExt cx="227" cy="227"/>
          </a:xfrm>
        </p:grpSpPr>
        <p:sp>
          <p:nvSpPr>
            <p:cNvPr id="92" name="Oval 38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3" name="Oval 39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94" name="Group 40"/>
          <p:cNvGrpSpPr>
            <a:grpSpLocks/>
          </p:cNvGrpSpPr>
          <p:nvPr/>
        </p:nvGrpSpPr>
        <p:grpSpPr bwMode="auto">
          <a:xfrm>
            <a:off x="6248400" y="3149600"/>
            <a:ext cx="360363" cy="360363"/>
            <a:chOff x="2109" y="3612"/>
            <a:chExt cx="227" cy="227"/>
          </a:xfrm>
        </p:grpSpPr>
        <p:sp>
          <p:nvSpPr>
            <p:cNvPr id="95" name="Oval 41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6" name="Oval 42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97" name="Group 43"/>
          <p:cNvGrpSpPr>
            <a:grpSpLocks/>
          </p:cNvGrpSpPr>
          <p:nvPr/>
        </p:nvGrpSpPr>
        <p:grpSpPr bwMode="auto">
          <a:xfrm>
            <a:off x="5410200" y="4673600"/>
            <a:ext cx="360363" cy="360363"/>
            <a:chOff x="2109" y="3612"/>
            <a:chExt cx="227" cy="227"/>
          </a:xfrm>
        </p:grpSpPr>
        <p:sp>
          <p:nvSpPr>
            <p:cNvPr id="98" name="Oval 44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9" name="Oval 45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0" name="Title 4"/>
          <p:cNvSpPr txBox="1">
            <a:spLocks/>
          </p:cNvSpPr>
          <p:nvPr/>
        </p:nvSpPr>
        <p:spPr bwMode="auto">
          <a:xfrm>
            <a:off x="714348" y="21429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کاربردهای رگرسیون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1" name="Text Box 26"/>
          <p:cNvSpPr txBox="1">
            <a:spLocks noChangeArrowheads="1"/>
          </p:cNvSpPr>
          <p:nvPr/>
        </p:nvSpPr>
        <p:spPr bwMode="auto">
          <a:xfrm>
            <a:off x="1860985" y="3214686"/>
            <a:ext cx="65114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a-IR" sz="2000" b="1" dirty="0" smtClean="0">
                <a:cs typeface="B Nazanin" pitchFamily="2" charset="-78"/>
              </a:rPr>
              <a:t>دولت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102" name="Text Box 26"/>
          <p:cNvSpPr txBox="1">
            <a:spLocks noChangeArrowheads="1"/>
          </p:cNvSpPr>
          <p:nvPr/>
        </p:nvSpPr>
        <p:spPr bwMode="auto">
          <a:xfrm>
            <a:off x="6643702" y="3143248"/>
            <a:ext cx="65915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a-IR" sz="2000" b="1" dirty="0" smtClean="0">
                <a:cs typeface="B Nazanin" pitchFamily="2" charset="-78"/>
              </a:rPr>
              <a:t>تاریخ</a:t>
            </a:r>
            <a:endParaRPr lang="en-US" sz="20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جمع آوری داده های نمونه در حوزه های مختلف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80233-2C4C-4F0F-A260-0029BA94576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914400" y="1214438"/>
            <a:ext cx="8229600" cy="5181600"/>
          </a:xfrm>
        </p:spPr>
        <p:txBody>
          <a:bodyPr/>
          <a:lstStyle/>
          <a:p>
            <a:pPr algn="r" rtl="1"/>
            <a:r>
              <a:rPr lang="fa-IR" i="1" dirty="0" smtClean="0"/>
              <a:t>با مراجعه به سایتهای زیر:</a:t>
            </a:r>
          </a:p>
          <a:p>
            <a:r>
              <a:rPr lang="en-US" i="1" dirty="0" smtClean="0"/>
              <a:t>lib.stat.cmu.edu/</a:t>
            </a:r>
            <a:r>
              <a:rPr lang="en-US" b="1" i="1" dirty="0" smtClean="0"/>
              <a:t>DASL</a:t>
            </a:r>
            <a:endParaRPr lang="fa-IR" b="1" i="1" dirty="0" smtClean="0"/>
          </a:p>
          <a:p>
            <a:r>
              <a:rPr lang="en-US" i="1" dirty="0" smtClean="0"/>
              <a:t>www.umass.edu/statdata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Table Placeholder 6"/>
          <p:cNvPicPr>
            <a:picLocks noGrp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3500" y="2786058"/>
            <a:ext cx="6477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85852" y="6286520"/>
            <a:ext cx="6500858" cy="2857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 تاریخ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80233-2C4C-4F0F-A260-0029BA94576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914400" y="1214438"/>
            <a:ext cx="8229600" cy="5181600"/>
          </a:xfrm>
        </p:spPr>
        <p:txBody>
          <a:bodyPr/>
          <a:lstStyle/>
          <a:p>
            <a:pPr algn="r" rtl="1"/>
            <a:r>
              <a:rPr lang="fa-IR" dirty="0" smtClean="0">
                <a:cs typeface="+mj-cs"/>
              </a:rPr>
              <a:t>یک سؤال تاریخی:</a:t>
            </a:r>
          </a:p>
          <a:p>
            <a:pPr algn="r" rtl="1"/>
            <a:r>
              <a:rPr lang="fa-IR" dirty="0" smtClean="0">
                <a:cs typeface="+mj-cs"/>
              </a:rPr>
              <a:t>چگونه سن اشیای تاریخی را بر مبنای برخی از مشخصات آن اشیابرآورد کنیم؟</a:t>
            </a:r>
          </a:p>
          <a:p>
            <a:pPr>
              <a:buNone/>
            </a:pPr>
            <a:endParaRPr lang="fa-IR" dirty="0" smtClean="0"/>
          </a:p>
          <a:p>
            <a:pPr algn="ctr">
              <a:buNone/>
            </a:pPr>
            <a:r>
              <a:rPr lang="fa-IR" sz="2000" dirty="0" smtClean="0">
                <a:cs typeface="B Nazanin" pitchFamily="2" charset="-78"/>
              </a:rPr>
              <a:t>متغیرهای مربوط به جمجمه های مصری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5852" y="6286520"/>
            <a:ext cx="6500858" cy="2857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Placeholder 9"/>
          <p:cNvGraphicFramePr>
            <a:graphicFrameLocks noGrp="1"/>
          </p:cNvGraphicFramePr>
          <p:nvPr>
            <p:ph type="tbl" idx="1"/>
          </p:nvPr>
        </p:nvGraphicFramePr>
        <p:xfrm>
          <a:off x="500034" y="3643314"/>
          <a:ext cx="8229600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0858"/>
                <a:gridCol w="17287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itchFamily="2" charset="-78"/>
                        </a:rPr>
                        <a:t>تعریف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Nazanin" pitchFamily="2" charset="-78"/>
                        </a:rPr>
                        <a:t>متغیر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سال تقریبی تشکیل جمجمه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 سال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ماکزیمم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وسعت جمجمه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cs typeface="B Nazanin" pitchFamily="2" charset="-78"/>
                        </a:rPr>
                        <a:t>MB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ارتفاع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محل اتصال جمجمه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cs typeface="B Nazanin" pitchFamily="2" charset="-78"/>
                        </a:rPr>
                        <a:t>BH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درازای بخش حفره دار جمجمه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cs typeface="B Nazanin" pitchFamily="2" charset="-78"/>
                        </a:rPr>
                        <a:t>BL</a:t>
                      </a:r>
                      <a:r>
                        <a:rPr lang="fa-IR" dirty="0" smtClean="0">
                          <a:cs typeface="B Nazanin" pitchFamily="2" charset="-78"/>
                        </a:rPr>
                        <a:t> 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ارتفاع وابسته به بینی جمجمه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cs typeface="B Nazanin" pitchFamily="2" charset="-78"/>
                        </a:rPr>
                        <a:t>NH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 محیط زیست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80233-2C4C-4F0F-A260-0029BA94576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914400" y="1214438"/>
            <a:ext cx="8229600" cy="5181600"/>
          </a:xfrm>
        </p:spPr>
        <p:txBody>
          <a:bodyPr/>
          <a:lstStyle/>
          <a:p>
            <a:pPr algn="r" rtl="1"/>
            <a:r>
              <a:rPr lang="fa-IR" dirty="0" smtClean="0">
                <a:cs typeface="+mj-cs"/>
              </a:rPr>
              <a:t>یک سؤال علوم محیطی:</a:t>
            </a:r>
          </a:p>
          <a:p>
            <a:pPr algn="r" rtl="1"/>
            <a:r>
              <a:rPr lang="fa-IR" dirty="0" smtClean="0">
                <a:cs typeface="+mj-cs"/>
              </a:rPr>
              <a:t>چگونه زمین مورد استفاده در اطراف بستر رودخانه در آلودگی آب (که با میانگین غلظت نیتروژن برحسب میلی گرم بر لیتر) اندازه گیری می شود، نقش دارد:</a:t>
            </a:r>
          </a:p>
          <a:p>
            <a:pPr>
              <a:buNone/>
            </a:pPr>
            <a:endParaRPr lang="fa-IR" dirty="0" smtClean="0"/>
          </a:p>
          <a:p>
            <a:pPr algn="ctr">
              <a:buNone/>
            </a:pPr>
            <a:r>
              <a:rPr lang="fa-IR" sz="2000" dirty="0" smtClean="0">
                <a:cs typeface="B Nazanin" pitchFamily="2" charset="-78"/>
              </a:rPr>
              <a:t>متغیرهای مربوط به جمجمه های مصری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5852" y="6286520"/>
            <a:ext cx="6500858" cy="2857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Placeholder 9"/>
          <p:cNvGraphicFramePr>
            <a:graphicFrameLocks noGrp="1"/>
          </p:cNvGraphicFramePr>
          <p:nvPr>
            <p:ph type="tbl" idx="1"/>
          </p:nvPr>
        </p:nvGraphicFramePr>
        <p:xfrm>
          <a:off x="500034" y="3643314"/>
          <a:ext cx="8229600" cy="258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0858"/>
                <a:gridCol w="17287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itchFamily="2" charset="-78"/>
                        </a:rPr>
                        <a:t>تعریف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Nazanin" pitchFamily="2" charset="-78"/>
                        </a:rPr>
                        <a:t>متغیر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میانگین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غلظت نیتروژن (میلی گرم بر لیتر) بر مبنای نمونه هایی که در فواصل معین در طور بهار و تابستان و ماههای پاییز گرفته شده است.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 </a:t>
                      </a:r>
                      <a:r>
                        <a:rPr lang="en-US" dirty="0" smtClean="0">
                          <a:cs typeface="B Nazanin" pitchFamily="2" charset="-78"/>
                        </a:rPr>
                        <a:t>Y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کشاورزی: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در صد مساحتی از زمین که فعلاً در کشاورزی مورد استفاده قرار می گیرد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cs typeface="B Nazanin" pitchFamily="2" charset="-78"/>
                        </a:rPr>
                        <a:t>X1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جنگل: درصد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زمینی که به صورت جنگل درآمده است.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cs typeface="B Nazanin" pitchFamily="2" charset="-78"/>
                        </a:rPr>
                        <a:t>X2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مسکونی: درصد زمینی که برای سکونت مور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د استفاده قرار گرفته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cs typeface="B Nazanin" pitchFamily="2" charset="-78"/>
                        </a:rPr>
                        <a:t>X3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itchFamily="2" charset="-78"/>
                        </a:rPr>
                        <a:t>تجاری/</a:t>
                      </a:r>
                      <a:r>
                        <a:rPr lang="fa-IR" baseline="0" dirty="0" smtClean="0">
                          <a:cs typeface="B Nazanin" pitchFamily="2" charset="-78"/>
                        </a:rPr>
                        <a:t> صنعتی: درصد زمینی که مورد استفاده تجاری یا صنعتی است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cs typeface="B Nazanin" pitchFamily="2" charset="-78"/>
                        </a:rPr>
                        <a:t>X4</a:t>
                      </a:r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رگرسیون خطی ساده</a:t>
            </a:r>
          </a:p>
          <a:p>
            <a:pPr lvl="1" algn="r" rtl="1"/>
            <a:r>
              <a:rPr lang="fa-IR" sz="200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رابطه یک متغیر پیشگو و یک متغیر پاسخ    </a:t>
            </a:r>
          </a:p>
          <a:p>
            <a:pPr algn="r" rtl="1"/>
            <a:endParaRPr lang="fa-IR" sz="2400" dirty="0" smtClean="0">
              <a:cs typeface="+mj-cs"/>
            </a:endParaRPr>
          </a:p>
          <a:p>
            <a:pPr algn="r" rtl="1"/>
            <a:r>
              <a:rPr lang="fa-IR" sz="2400" b="1" dirty="0" smtClean="0">
                <a:cs typeface="+mj-cs"/>
              </a:rPr>
              <a:t>رگرسیون خطی چندگانه</a:t>
            </a:r>
          </a:p>
          <a:p>
            <a:pPr lvl="1" algn="r" rtl="1"/>
            <a:r>
              <a:rPr lang="fa-IR" sz="2000" dirty="0" smtClean="0">
                <a:cs typeface="+mj-cs"/>
              </a:rPr>
              <a:t>رابطه چند متغیر پیشگو و یک متغیر پاسخ    </a:t>
            </a:r>
          </a:p>
          <a:p>
            <a:pPr lvl="1" algn="r" rtl="1"/>
            <a:endParaRPr lang="fa-IR" sz="2000" dirty="0" smtClean="0">
              <a:cs typeface="+mj-cs"/>
            </a:endParaRPr>
          </a:p>
          <a:p>
            <a:pPr algn="r" rtl="1">
              <a:buNone/>
            </a:pPr>
            <a:endParaRPr lang="fa-IR" sz="2400" dirty="0" smtClean="0">
              <a:cs typeface="+mj-cs"/>
            </a:endParaRPr>
          </a:p>
          <a:p>
            <a:pPr algn="r" rtl="1"/>
            <a:r>
              <a:rPr lang="fa-IR" sz="240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رگرسیون لجستیک</a:t>
            </a:r>
          </a:p>
          <a:p>
            <a:pPr lvl="1" algn="r" rtl="1"/>
            <a:r>
              <a:rPr lang="fa-IR" sz="2000" dirty="0" smtClean="0">
                <a:ea typeface="+mn-ea"/>
                <a:cs typeface="+mj-cs"/>
              </a:rPr>
              <a:t>رابطه یک یا چند متغیر پیشگو و یک متغیر پاسخ دودویی</a:t>
            </a:r>
            <a:endParaRPr lang="fa-IR" sz="2000" dirty="0" smtClean="0">
              <a:cs typeface="+mj-cs"/>
            </a:endParaRPr>
          </a:p>
          <a:p>
            <a:pPr lvl="1" algn="r" rtl="1"/>
            <a:endParaRPr lang="fa-IR" sz="2000" dirty="0" smtClean="0">
              <a:cs typeface="+mj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714348" y="214290"/>
            <a:ext cx="7848600" cy="563563"/>
          </a:xfrm>
        </p:spPr>
        <p:txBody>
          <a:bodyPr/>
          <a:lstStyle/>
          <a:p>
            <a:pPr rtl="1"/>
            <a:r>
              <a:rPr lang="fa-IR" dirty="0" smtClean="0"/>
              <a:t>انواع رگرسیون</a:t>
            </a:r>
            <a:endParaRPr lang="en-US" dirty="0"/>
          </a:p>
        </p:txBody>
      </p:sp>
      <p:graphicFrame>
        <p:nvGraphicFramePr>
          <p:cNvPr id="110596" name="Object 13"/>
          <p:cNvGraphicFramePr>
            <a:graphicFrameLocks noChangeAspect="1"/>
          </p:cNvGraphicFramePr>
          <p:nvPr/>
        </p:nvGraphicFramePr>
        <p:xfrm>
          <a:off x="428596" y="2786058"/>
          <a:ext cx="3714775" cy="596900"/>
        </p:xfrm>
        <a:graphic>
          <a:graphicData uri="http://schemas.openxmlformats.org/presentationml/2006/ole">
            <p:oleObj spid="_x0000_s263170" name="Equation" r:id="rId3" imgW="2361960" imgH="241200" progId="Equation.3">
              <p:embed/>
            </p:oleObj>
          </a:graphicData>
        </a:graphic>
      </p:graphicFrame>
      <p:pic>
        <p:nvPicPr>
          <p:cNvPr id="16" name="Picture 15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97637" name="Object 13"/>
          <p:cNvGraphicFramePr>
            <a:graphicFrameLocks noChangeAspect="1"/>
          </p:cNvGraphicFramePr>
          <p:nvPr/>
        </p:nvGraphicFramePr>
        <p:xfrm>
          <a:off x="1928794" y="1571612"/>
          <a:ext cx="1981200" cy="658812"/>
        </p:xfrm>
        <a:graphic>
          <a:graphicData uri="http://schemas.openxmlformats.org/presentationml/2006/ole">
            <p:oleObj spid="_x0000_s263171" name="Equation" r:id="rId5" imgW="1117440" imgH="266400" progId="Equation.3">
              <p:embed/>
            </p:oleObj>
          </a:graphicData>
        </a:graphic>
      </p:graphicFrame>
      <p:sp>
        <p:nvSpPr>
          <p:cNvPr id="29" name="AutoShape 7"/>
          <p:cNvSpPr>
            <a:spLocks noChangeArrowheads="1"/>
          </p:cNvSpPr>
          <p:nvPr/>
        </p:nvSpPr>
        <p:spPr bwMode="gray">
          <a:xfrm rot="10800000">
            <a:off x="4000496" y="1714488"/>
            <a:ext cx="577849" cy="285752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gray">
          <a:xfrm rot="10800000">
            <a:off x="4143372" y="2928934"/>
            <a:ext cx="577849" cy="285752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gray">
          <a:xfrm rot="5400000">
            <a:off x="3068629" y="4932371"/>
            <a:ext cx="577849" cy="285752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graphicFrame>
        <p:nvGraphicFramePr>
          <p:cNvPr id="197639" name="Object 13"/>
          <p:cNvGraphicFramePr>
            <a:graphicFrameLocks noChangeAspect="1"/>
          </p:cNvGraphicFramePr>
          <p:nvPr/>
        </p:nvGraphicFramePr>
        <p:xfrm>
          <a:off x="428596" y="5072074"/>
          <a:ext cx="5591175" cy="1162050"/>
        </p:xfrm>
        <a:graphic>
          <a:graphicData uri="http://schemas.openxmlformats.org/presentationml/2006/ole">
            <p:oleObj spid="_x0000_s263172" name="Equation" r:id="rId6" imgW="3555720" imgH="469800" progId="Equation.3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BBB27-2A66-445E-B99D-7D706312B6FD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30" name="Slide Number Placeholder 4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6FB061-F935-4583-A428-E6DAD8B8B2B6}" type="slidenum">
              <a:rPr lang="ar-SA">
                <a:latin typeface="Arial" pitchFamily="34" charset="0"/>
                <a:cs typeface="Arial" pitchFamily="34" charset="0"/>
              </a:rPr>
              <a:pPr/>
              <a:t>19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itle 4"/>
          <p:cNvSpPr txBox="1">
            <a:spLocks/>
          </p:cNvSpPr>
          <p:nvPr/>
        </p:nvSpPr>
        <p:spPr bwMode="auto">
          <a:xfrm>
            <a:off x="714348" y="21429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مراحل تحلیل رگرسیون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7" name="Group 5"/>
          <p:cNvGrpSpPr>
            <a:grpSpLocks/>
          </p:cNvGrpSpPr>
          <p:nvPr/>
        </p:nvGrpSpPr>
        <p:grpSpPr bwMode="auto">
          <a:xfrm>
            <a:off x="7286644" y="1000108"/>
            <a:ext cx="762000" cy="665162"/>
            <a:chOff x="1110" y="2656"/>
            <a:chExt cx="1549" cy="1351"/>
          </a:xfrm>
        </p:grpSpPr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7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utoShape 8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1" name="Group 9"/>
          <p:cNvGrpSpPr>
            <a:grpSpLocks/>
          </p:cNvGrpSpPr>
          <p:nvPr/>
        </p:nvGrpSpPr>
        <p:grpSpPr bwMode="auto">
          <a:xfrm>
            <a:off x="7286644" y="1716388"/>
            <a:ext cx="762000" cy="665162"/>
            <a:chOff x="3174" y="2656"/>
            <a:chExt cx="1549" cy="1351"/>
          </a:xfrm>
        </p:grpSpPr>
        <p:sp>
          <p:nvSpPr>
            <p:cNvPr id="52" name="AutoShape 10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utoShape 12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2438400" y="2481263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2714612" y="1138222"/>
            <a:ext cx="4419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fa-IR" sz="2400" dirty="0" smtClean="0">
                <a:cs typeface="B Nazanin" pitchFamily="2" charset="-78"/>
              </a:rPr>
              <a:t>بیان مسئله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gray">
          <a:xfrm>
            <a:off x="7483494" y="1098533"/>
            <a:ext cx="3577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a-IR" sz="2400" b="1" dirty="0" smtClean="0">
                <a:solidFill>
                  <a:schemeClr val="bg1"/>
                </a:solidFill>
              </a:rPr>
              <a:t>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8" name="Line 16"/>
          <p:cNvSpPr>
            <a:spLocks noChangeShapeType="1"/>
          </p:cNvSpPr>
          <p:nvPr/>
        </p:nvSpPr>
        <p:spPr bwMode="auto">
          <a:xfrm>
            <a:off x="2438400" y="3395663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Text Box 17"/>
          <p:cNvSpPr txBox="1">
            <a:spLocks noChangeArrowheads="1"/>
          </p:cNvSpPr>
          <p:nvPr/>
        </p:nvSpPr>
        <p:spPr bwMode="auto">
          <a:xfrm>
            <a:off x="2714612" y="1824022"/>
            <a:ext cx="4495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fa-IR" sz="2400" dirty="0" smtClean="0">
                <a:cs typeface="B Nazanin" pitchFamily="2" charset="-78"/>
              </a:rPr>
              <a:t>انتخاب متغیرهای مناسب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81" name="Text Box 18"/>
          <p:cNvSpPr txBox="1">
            <a:spLocks noChangeArrowheads="1"/>
          </p:cNvSpPr>
          <p:nvPr/>
        </p:nvSpPr>
        <p:spPr bwMode="gray">
          <a:xfrm>
            <a:off x="7483494" y="1814813"/>
            <a:ext cx="3577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a-IR" sz="2400" b="1" dirty="0" smtClean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83" name="Group 19"/>
          <p:cNvGrpSpPr>
            <a:grpSpLocks/>
          </p:cNvGrpSpPr>
          <p:nvPr/>
        </p:nvGrpSpPr>
        <p:grpSpPr bwMode="auto">
          <a:xfrm>
            <a:off x="7286644" y="2425683"/>
            <a:ext cx="762000" cy="665162"/>
            <a:chOff x="1110" y="2656"/>
            <a:chExt cx="1549" cy="1351"/>
          </a:xfrm>
        </p:grpSpPr>
        <p:sp>
          <p:nvSpPr>
            <p:cNvPr id="85" name="AutoShape 20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AutoShape 21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AutoShape 22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94" name="Group 23"/>
          <p:cNvGrpSpPr>
            <a:grpSpLocks/>
          </p:cNvGrpSpPr>
          <p:nvPr/>
        </p:nvGrpSpPr>
        <p:grpSpPr bwMode="auto">
          <a:xfrm>
            <a:off x="7286644" y="3111483"/>
            <a:ext cx="762000" cy="665162"/>
            <a:chOff x="3174" y="2656"/>
            <a:chExt cx="1549" cy="1351"/>
          </a:xfrm>
        </p:grpSpPr>
        <p:sp>
          <p:nvSpPr>
            <p:cNvPr id="97" name="AutoShape 24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AutoShape 25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AutoShape 26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5" name="Line 27"/>
          <p:cNvSpPr>
            <a:spLocks noChangeShapeType="1"/>
          </p:cNvSpPr>
          <p:nvPr/>
        </p:nvSpPr>
        <p:spPr bwMode="auto">
          <a:xfrm>
            <a:off x="2438400" y="4287838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Text Box 28"/>
          <p:cNvSpPr txBox="1">
            <a:spLocks noChangeArrowheads="1"/>
          </p:cNvSpPr>
          <p:nvPr/>
        </p:nvSpPr>
        <p:spPr bwMode="auto">
          <a:xfrm>
            <a:off x="2668892" y="2533317"/>
            <a:ext cx="4572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fa-IR" sz="2400" dirty="0" smtClean="0">
                <a:cs typeface="+mj-cs"/>
              </a:rPr>
              <a:t> جمع آوری داده ها</a:t>
            </a:r>
            <a:endParaRPr lang="en-US" sz="2400" dirty="0">
              <a:cs typeface="+mj-cs"/>
            </a:endParaRPr>
          </a:p>
        </p:txBody>
      </p:sp>
      <p:sp>
        <p:nvSpPr>
          <p:cNvPr id="107" name="Text Box 29"/>
          <p:cNvSpPr txBox="1">
            <a:spLocks noChangeArrowheads="1"/>
          </p:cNvSpPr>
          <p:nvPr/>
        </p:nvSpPr>
        <p:spPr bwMode="gray">
          <a:xfrm>
            <a:off x="7483494" y="2524108"/>
            <a:ext cx="3577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a-IR" sz="2400" b="1" dirty="0" smtClean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8" name="Line 30"/>
          <p:cNvSpPr>
            <a:spLocks noChangeShapeType="1"/>
          </p:cNvSpPr>
          <p:nvPr/>
        </p:nvSpPr>
        <p:spPr bwMode="auto">
          <a:xfrm>
            <a:off x="2438400" y="5202238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2714612" y="3188637"/>
            <a:ext cx="4495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fa-IR" sz="2400" dirty="0" smtClean="0">
                <a:cs typeface="+mj-cs"/>
              </a:rPr>
              <a:t> تشخیص الگو</a:t>
            </a:r>
            <a:endParaRPr lang="en-US" sz="2400" dirty="0">
              <a:cs typeface="+mj-cs"/>
            </a:endParaRPr>
          </a:p>
        </p:txBody>
      </p:sp>
      <p:sp>
        <p:nvSpPr>
          <p:cNvPr id="110" name="Text Box 32"/>
          <p:cNvSpPr txBox="1">
            <a:spLocks noChangeArrowheads="1"/>
          </p:cNvSpPr>
          <p:nvPr/>
        </p:nvSpPr>
        <p:spPr bwMode="gray">
          <a:xfrm>
            <a:off x="7483494" y="3209908"/>
            <a:ext cx="3577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a-IR" sz="2400" b="1" dirty="0" smtClean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111" name="Group 5"/>
          <p:cNvGrpSpPr>
            <a:grpSpLocks/>
          </p:cNvGrpSpPr>
          <p:nvPr/>
        </p:nvGrpSpPr>
        <p:grpSpPr bwMode="auto">
          <a:xfrm>
            <a:off x="7286644" y="3746517"/>
            <a:ext cx="762000" cy="665162"/>
            <a:chOff x="1110" y="2656"/>
            <a:chExt cx="1549" cy="1351"/>
          </a:xfrm>
        </p:grpSpPr>
        <p:sp>
          <p:nvSpPr>
            <p:cNvPr id="112" name="AutoShape 6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AutoShape 7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AutoShape 8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15" name="Group 9"/>
          <p:cNvGrpSpPr>
            <a:grpSpLocks/>
          </p:cNvGrpSpPr>
          <p:nvPr/>
        </p:nvGrpSpPr>
        <p:grpSpPr bwMode="auto">
          <a:xfrm>
            <a:off x="7286644" y="4462797"/>
            <a:ext cx="762000" cy="665162"/>
            <a:chOff x="3174" y="2656"/>
            <a:chExt cx="1549" cy="1351"/>
          </a:xfrm>
        </p:grpSpPr>
        <p:sp>
          <p:nvSpPr>
            <p:cNvPr id="116" name="AutoShape 10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AutoShape 11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AutoShape 12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9" name="Text Box 15"/>
          <p:cNvSpPr txBox="1">
            <a:spLocks noChangeArrowheads="1"/>
          </p:cNvSpPr>
          <p:nvPr/>
        </p:nvSpPr>
        <p:spPr bwMode="gray">
          <a:xfrm>
            <a:off x="7483494" y="3844942"/>
            <a:ext cx="3577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a-IR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0" name="Text Box 18"/>
          <p:cNvSpPr txBox="1">
            <a:spLocks noChangeArrowheads="1"/>
          </p:cNvSpPr>
          <p:nvPr/>
        </p:nvSpPr>
        <p:spPr bwMode="gray">
          <a:xfrm>
            <a:off x="7483494" y="4561222"/>
            <a:ext cx="3577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a-IR" sz="2400" b="1" dirty="0" smtClean="0">
                <a:solidFill>
                  <a:schemeClr val="bg1"/>
                </a:solidFill>
              </a:rPr>
              <a:t>6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121" name="Group 19"/>
          <p:cNvGrpSpPr>
            <a:grpSpLocks/>
          </p:cNvGrpSpPr>
          <p:nvPr/>
        </p:nvGrpSpPr>
        <p:grpSpPr bwMode="auto">
          <a:xfrm>
            <a:off x="7286644" y="5172092"/>
            <a:ext cx="762000" cy="665162"/>
            <a:chOff x="1110" y="2656"/>
            <a:chExt cx="1549" cy="1351"/>
          </a:xfrm>
        </p:grpSpPr>
        <p:sp>
          <p:nvSpPr>
            <p:cNvPr id="122" name="AutoShape 20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AutoShape 21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AutoShape 22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29" name="Text Box 29"/>
          <p:cNvSpPr txBox="1">
            <a:spLocks noChangeArrowheads="1"/>
          </p:cNvSpPr>
          <p:nvPr/>
        </p:nvSpPr>
        <p:spPr bwMode="gray">
          <a:xfrm>
            <a:off x="7483494" y="5270517"/>
            <a:ext cx="3577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a-IR" sz="2400" b="1" dirty="0" smtClean="0">
                <a:solidFill>
                  <a:schemeClr val="bg1"/>
                </a:solidFill>
              </a:rPr>
              <a:t>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1" name="Line 13"/>
          <p:cNvSpPr>
            <a:spLocks noChangeShapeType="1"/>
          </p:cNvSpPr>
          <p:nvPr/>
        </p:nvSpPr>
        <p:spPr bwMode="auto">
          <a:xfrm>
            <a:off x="2438400" y="450757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16"/>
          <p:cNvSpPr>
            <a:spLocks noChangeShapeType="1"/>
          </p:cNvSpPr>
          <p:nvPr/>
        </p:nvSpPr>
        <p:spPr bwMode="auto">
          <a:xfrm>
            <a:off x="2438400" y="542197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Text Box 17"/>
          <p:cNvSpPr txBox="1">
            <a:spLocks noChangeArrowheads="1"/>
          </p:cNvSpPr>
          <p:nvPr/>
        </p:nvSpPr>
        <p:spPr bwMode="auto">
          <a:xfrm>
            <a:off x="2714612" y="3850335"/>
            <a:ext cx="4495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fa-IR" sz="2400" dirty="0" smtClean="0">
                <a:cs typeface="+mj-cs"/>
              </a:rPr>
              <a:t>انتخاب روش برازش  </a:t>
            </a:r>
            <a:endParaRPr lang="en-US" sz="2400" dirty="0">
              <a:cs typeface="+mj-cs"/>
            </a:endParaRPr>
          </a:p>
        </p:txBody>
      </p:sp>
      <p:sp>
        <p:nvSpPr>
          <p:cNvPr id="134" name="Line 27"/>
          <p:cNvSpPr>
            <a:spLocks noChangeShapeType="1"/>
          </p:cNvSpPr>
          <p:nvPr/>
        </p:nvSpPr>
        <p:spPr bwMode="auto">
          <a:xfrm>
            <a:off x="2438400" y="6314151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Text Box 28"/>
          <p:cNvSpPr txBox="1">
            <a:spLocks noChangeArrowheads="1"/>
          </p:cNvSpPr>
          <p:nvPr/>
        </p:nvSpPr>
        <p:spPr bwMode="auto">
          <a:xfrm>
            <a:off x="2668892" y="4559630"/>
            <a:ext cx="4572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fa-IR" sz="2400" dirty="0" smtClean="0"/>
              <a:t> برازش کردن الگو </a:t>
            </a:r>
            <a:endParaRPr lang="en-US" sz="2400" dirty="0"/>
          </a:p>
        </p:txBody>
      </p:sp>
      <p:sp>
        <p:nvSpPr>
          <p:cNvPr id="136" name="Text Box 31"/>
          <p:cNvSpPr txBox="1">
            <a:spLocks noChangeArrowheads="1"/>
          </p:cNvSpPr>
          <p:nvPr/>
        </p:nvSpPr>
        <p:spPr bwMode="auto">
          <a:xfrm>
            <a:off x="2714612" y="5214950"/>
            <a:ext cx="4495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fa-IR" sz="2400" dirty="0" smtClean="0">
                <a:cs typeface="+mj-cs"/>
              </a:rPr>
              <a:t> اعتبار الگو و انتقاد از آن </a:t>
            </a:r>
            <a:endParaRPr lang="en-US" sz="24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a-IR" sz="40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فهرست مطالب</a:t>
            </a: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7786710" y="1785926"/>
            <a:ext cx="762000" cy="665162"/>
            <a:chOff x="1110" y="2656"/>
            <a:chExt cx="1549" cy="1351"/>
          </a:xfrm>
        </p:grpSpPr>
        <p:sp>
          <p:nvSpPr>
            <p:cNvPr id="43" name="AutoShape 6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7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8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grpSp>
        <p:nvGrpSpPr>
          <p:cNvPr id="46" name="Group 9"/>
          <p:cNvGrpSpPr>
            <a:grpSpLocks/>
          </p:cNvGrpSpPr>
          <p:nvPr/>
        </p:nvGrpSpPr>
        <p:grpSpPr bwMode="auto">
          <a:xfrm>
            <a:off x="7786710" y="2700326"/>
            <a:ext cx="762000" cy="665162"/>
            <a:chOff x="3174" y="2656"/>
            <a:chExt cx="1549" cy="1351"/>
          </a:xfrm>
        </p:grpSpPr>
        <p:sp>
          <p:nvSpPr>
            <p:cNvPr id="47" name="AutoShape 10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11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12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50" name="Text Box 15"/>
          <p:cNvSpPr txBox="1">
            <a:spLocks noChangeArrowheads="1"/>
          </p:cNvSpPr>
          <p:nvPr/>
        </p:nvSpPr>
        <p:spPr bwMode="gray">
          <a:xfrm>
            <a:off x="7983560" y="1884351"/>
            <a:ext cx="3225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a-IR" sz="2400" b="1" dirty="0" smtClean="0">
                <a:solidFill>
                  <a:schemeClr val="bg1"/>
                </a:solidFill>
                <a:cs typeface="B Lotus" pitchFamily="2" charset="-78"/>
              </a:rPr>
              <a:t>1</a:t>
            </a:r>
            <a:endParaRPr lang="en-US" sz="2400" b="1" dirty="0">
              <a:solidFill>
                <a:schemeClr val="bg1"/>
              </a:solidFill>
              <a:cs typeface="B Lotus" pitchFamily="2" charset="-78"/>
            </a:endParaRP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gray">
          <a:xfrm>
            <a:off x="7983560" y="2798751"/>
            <a:ext cx="3225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a-IR" sz="2400" b="1" dirty="0" smtClean="0">
                <a:solidFill>
                  <a:schemeClr val="bg1"/>
                </a:solidFill>
                <a:cs typeface="+mj-cs"/>
              </a:rPr>
              <a:t>2</a:t>
            </a:r>
            <a:endParaRPr lang="en-US" sz="2400" b="1" dirty="0">
              <a:solidFill>
                <a:schemeClr val="bg1"/>
              </a:solidFill>
              <a:cs typeface="+mj-cs"/>
            </a:endParaRPr>
          </a:p>
        </p:txBody>
      </p:sp>
      <p:grpSp>
        <p:nvGrpSpPr>
          <p:cNvPr id="52" name="Group 19"/>
          <p:cNvGrpSpPr>
            <a:grpSpLocks/>
          </p:cNvGrpSpPr>
          <p:nvPr/>
        </p:nvGrpSpPr>
        <p:grpSpPr bwMode="auto">
          <a:xfrm>
            <a:off x="7786710" y="3592501"/>
            <a:ext cx="762000" cy="665162"/>
            <a:chOff x="1110" y="2656"/>
            <a:chExt cx="1549" cy="1351"/>
          </a:xfrm>
        </p:grpSpPr>
        <p:sp>
          <p:nvSpPr>
            <p:cNvPr id="53" name="AutoShape 20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utoShape 21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utoShape 22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grpSp>
        <p:nvGrpSpPr>
          <p:cNvPr id="56" name="Group 23"/>
          <p:cNvGrpSpPr>
            <a:grpSpLocks/>
          </p:cNvGrpSpPr>
          <p:nvPr/>
        </p:nvGrpSpPr>
        <p:grpSpPr bwMode="auto">
          <a:xfrm>
            <a:off x="7786710" y="4506901"/>
            <a:ext cx="762000" cy="665162"/>
            <a:chOff x="3174" y="2656"/>
            <a:chExt cx="1549" cy="1351"/>
          </a:xfrm>
        </p:grpSpPr>
        <p:sp>
          <p:nvSpPr>
            <p:cNvPr id="57" name="AutoShape 24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AutoShape 25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AutoShape 26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60" name="Text Box 29"/>
          <p:cNvSpPr txBox="1">
            <a:spLocks noChangeArrowheads="1"/>
          </p:cNvSpPr>
          <p:nvPr/>
        </p:nvSpPr>
        <p:spPr bwMode="gray">
          <a:xfrm>
            <a:off x="7983560" y="3690926"/>
            <a:ext cx="3225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a-IR" sz="2400" b="1" dirty="0" smtClean="0">
                <a:solidFill>
                  <a:schemeClr val="bg1"/>
                </a:solidFill>
                <a:cs typeface="+mj-cs"/>
              </a:rPr>
              <a:t>3</a:t>
            </a:r>
            <a:endParaRPr lang="en-US" sz="24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gray">
          <a:xfrm>
            <a:off x="7983560" y="4605326"/>
            <a:ext cx="36740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a-IR" sz="3200" b="1" dirty="0" smtClean="0">
                <a:solidFill>
                  <a:schemeClr val="bg1"/>
                </a:solidFill>
                <a:cs typeface="B Lotus" pitchFamily="2" charset="-78"/>
              </a:rPr>
              <a:t>4</a:t>
            </a:r>
            <a:endParaRPr lang="en-US" sz="3600" b="1" dirty="0">
              <a:solidFill>
                <a:schemeClr val="bg1"/>
              </a:solidFill>
              <a:cs typeface="B Lotus" pitchFamily="2" charset="-78"/>
            </a:endParaRPr>
          </a:p>
        </p:txBody>
      </p:sp>
      <p:sp>
        <p:nvSpPr>
          <p:cNvPr id="62" name="AutoShape 12"/>
          <p:cNvSpPr>
            <a:spLocks noChangeArrowheads="1"/>
          </p:cNvSpPr>
          <p:nvPr/>
        </p:nvSpPr>
        <p:spPr bwMode="gray">
          <a:xfrm>
            <a:off x="4429124" y="1785926"/>
            <a:ext cx="3224226" cy="57943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8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ctr" eaLnBrk="0" hangingPunct="0">
              <a:defRPr/>
            </a:pPr>
            <a:r>
              <a:rPr lang="fa-IR" sz="2800" b="1" dirty="0" smtClean="0">
                <a:solidFill>
                  <a:schemeClr val="tx2"/>
                </a:solidFill>
                <a:cs typeface="B Nazanin" pitchFamily="2" charset="-78"/>
              </a:rPr>
              <a:t>مفهوم تحلیل رگرسیونی</a:t>
            </a:r>
          </a:p>
          <a:p>
            <a:pPr algn="ctr" eaLnBrk="0" hangingPunct="0">
              <a:defRPr/>
            </a:pPr>
            <a:endParaRPr lang="en-US" sz="2800" b="1" dirty="0">
              <a:solidFill>
                <a:schemeClr val="tx2"/>
              </a:solidFill>
              <a:cs typeface="B Nazanin" pitchFamily="2" charset="-78"/>
            </a:endParaRPr>
          </a:p>
        </p:txBody>
      </p:sp>
      <p:sp>
        <p:nvSpPr>
          <p:cNvPr id="63" name="AutoShape 9"/>
          <p:cNvSpPr>
            <a:spLocks noChangeArrowheads="1"/>
          </p:cNvSpPr>
          <p:nvPr/>
        </p:nvSpPr>
        <p:spPr bwMode="gray">
          <a:xfrm>
            <a:off x="3857620" y="2643182"/>
            <a:ext cx="3827471" cy="63817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 eaLnBrk="0" hangingPunct="0">
              <a:defRPr/>
            </a:pPr>
            <a:r>
              <a:rPr lang="fa-IR" sz="2800" b="1" dirty="0" smtClean="0">
                <a:solidFill>
                  <a:schemeClr val="tx2"/>
                </a:solidFill>
                <a:cs typeface="B Nazanin" pitchFamily="2" charset="-78"/>
              </a:rPr>
              <a:t>انواع روشهای رگرسیونی</a:t>
            </a:r>
          </a:p>
        </p:txBody>
      </p:sp>
      <p:sp>
        <p:nvSpPr>
          <p:cNvPr id="64" name="AutoShape 8"/>
          <p:cNvSpPr>
            <a:spLocks noChangeArrowheads="1"/>
          </p:cNvSpPr>
          <p:nvPr/>
        </p:nvSpPr>
        <p:spPr bwMode="gray">
          <a:xfrm>
            <a:off x="3214678" y="3643314"/>
            <a:ext cx="4458019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eaLnBrk="0" hangingPunct="0">
              <a:defRPr/>
            </a:pPr>
            <a:r>
              <a:rPr lang="fa-IR" sz="2800" b="1" dirty="0" smtClean="0">
                <a:solidFill>
                  <a:schemeClr val="tx2"/>
                </a:solidFill>
                <a:cs typeface="B Nazanin" pitchFamily="2" charset="-78"/>
              </a:rPr>
              <a:t> </a:t>
            </a:r>
            <a:endParaRPr lang="en-US" sz="28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algn="r" rtl="1" eaLnBrk="0" hangingPunct="0">
              <a:defRPr/>
            </a:pPr>
            <a:r>
              <a:rPr lang="fa-IR" sz="3200" b="1" dirty="0" smtClean="0">
                <a:solidFill>
                  <a:schemeClr val="tx2"/>
                </a:solidFill>
                <a:cs typeface="B Nazanin" pitchFamily="2" charset="-78"/>
              </a:rPr>
              <a:t>نمایش هندسی رگرسیون</a:t>
            </a:r>
          </a:p>
          <a:p>
            <a:pPr algn="r" rtl="1" eaLnBrk="0" hangingPunct="0">
              <a:defRPr/>
            </a:pPr>
            <a:endParaRPr lang="fa-IR" sz="2800" b="1" dirty="0">
              <a:solidFill>
                <a:schemeClr val="tx2"/>
              </a:solidFill>
              <a:cs typeface="B Nazanin" pitchFamily="2" charset="-78"/>
            </a:endParaRPr>
          </a:p>
        </p:txBody>
      </p:sp>
      <p:sp>
        <p:nvSpPr>
          <p:cNvPr id="65" name="AutoShape 8"/>
          <p:cNvSpPr>
            <a:spLocks noChangeArrowheads="1"/>
          </p:cNvSpPr>
          <p:nvPr/>
        </p:nvSpPr>
        <p:spPr bwMode="gray">
          <a:xfrm>
            <a:off x="2071670" y="4572008"/>
            <a:ext cx="562294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eaLnBrk="0" hangingPunct="0">
              <a:defRPr/>
            </a:pPr>
            <a:r>
              <a:rPr lang="fa-IR" sz="3200" b="1" dirty="0" smtClean="0">
                <a:solidFill>
                  <a:schemeClr val="tx2"/>
                </a:solidFill>
                <a:cs typeface="B Lotus" pitchFamily="2" charset="-78"/>
              </a:rPr>
              <a:t>انتخاب متغیرها</a:t>
            </a:r>
            <a:endParaRPr lang="fa-IR" sz="3200" b="1" dirty="0">
              <a:solidFill>
                <a:schemeClr val="tx2"/>
              </a:solidFill>
              <a:cs typeface="B Lotus" pitchFamily="2" charset="-78"/>
            </a:endParaRPr>
          </a:p>
        </p:txBody>
      </p:sp>
      <p:grpSp>
        <p:nvGrpSpPr>
          <p:cNvPr id="66" name="Group 19"/>
          <p:cNvGrpSpPr>
            <a:grpSpLocks/>
          </p:cNvGrpSpPr>
          <p:nvPr/>
        </p:nvGrpSpPr>
        <p:grpSpPr bwMode="auto">
          <a:xfrm>
            <a:off x="7803556" y="5426066"/>
            <a:ext cx="762000" cy="665162"/>
            <a:chOff x="1110" y="2656"/>
            <a:chExt cx="1549" cy="1351"/>
          </a:xfrm>
        </p:grpSpPr>
        <p:sp>
          <p:nvSpPr>
            <p:cNvPr id="67" name="AutoShape 20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AutoShape 21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AutoShape 22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fa-IR" sz="3600" dirty="0" smtClean="0">
                  <a:solidFill>
                    <a:schemeClr val="bg1"/>
                  </a:solidFill>
                  <a:latin typeface="Arial" charset="0"/>
                  <a:cs typeface="B Lotus" pitchFamily="2" charset="-78"/>
                </a:rPr>
                <a:t>5</a:t>
              </a:r>
              <a:endParaRPr lang="en-US" dirty="0">
                <a:solidFill>
                  <a:schemeClr val="bg1"/>
                </a:solidFill>
                <a:latin typeface="Arial" charset="0"/>
                <a:cs typeface="B Lotus" pitchFamily="2" charset="-78"/>
              </a:endParaRPr>
            </a:p>
          </p:txBody>
        </p:sp>
      </p:grpSp>
      <p:sp>
        <p:nvSpPr>
          <p:cNvPr id="35" name="AutoShape 8"/>
          <p:cNvSpPr>
            <a:spLocks noChangeArrowheads="1"/>
          </p:cNvSpPr>
          <p:nvPr/>
        </p:nvSpPr>
        <p:spPr bwMode="gray">
          <a:xfrm>
            <a:off x="2071670" y="5500702"/>
            <a:ext cx="562294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r" rtl="1" eaLnBrk="0" hangingPunct="0">
              <a:defRPr/>
            </a:pPr>
            <a:r>
              <a:rPr lang="fa-IR" sz="3200" b="1" dirty="0" smtClean="0">
                <a:solidFill>
                  <a:schemeClr val="tx2"/>
                </a:solidFill>
                <a:cs typeface="B Lotus" pitchFamily="2" charset="-78"/>
              </a:rPr>
              <a:t>استفاده از رگرسیون در خطایابی نرم افزار</a:t>
            </a:r>
            <a:endParaRPr lang="fa-IR" sz="3200" b="1" dirty="0">
              <a:solidFill>
                <a:schemeClr val="tx2"/>
              </a:solidFill>
              <a:cs typeface="B Lotus" pitchFamily="2" charset="-78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48791-6564-4B84-9C5F-B1AA6B248B1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30" name="Slide Number Placeholder 4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6FB061-F935-4583-A428-E6DAD8B8B2B6}" type="slidenum">
              <a:rPr lang="ar-SA">
                <a:latin typeface="Arial" pitchFamily="34" charset="0"/>
                <a:cs typeface="Arial" pitchFamily="34" charset="0"/>
              </a:rPr>
              <a:pPr/>
              <a:t>20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itle 4"/>
          <p:cNvSpPr txBox="1">
            <a:spLocks/>
          </p:cNvSpPr>
          <p:nvPr/>
        </p:nvSpPr>
        <p:spPr bwMode="auto">
          <a:xfrm>
            <a:off x="714348" y="571480"/>
            <a:ext cx="7848600" cy="20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1" eaLnBrk="0" hangingPunct="0"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مراحل تحلیل رگرسیون- </a:t>
            </a:r>
            <a:r>
              <a:rPr lang="fa-IR" sz="2800" dirty="0" smtClean="0">
                <a:solidFill>
                  <a:schemeClr val="bg1"/>
                </a:solidFill>
                <a:cs typeface="B Nazanin" pitchFamily="2" charset="-78"/>
              </a:rPr>
              <a:t>بیان مسئله</a:t>
            </a:r>
            <a:endParaRPr lang="en-US" sz="2800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2438400" y="2481263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1142976" y="1138222"/>
            <a:ext cx="6715172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تحلیل رگرسیون با فرمول بندی مسأله آغاز می شود.</a:t>
            </a:r>
          </a:p>
          <a:p>
            <a:pPr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سؤال یا سؤالهایی طرح می شوند که تحلیل رگرسیون باید به آنها پاسخ دهد.</a:t>
            </a:r>
          </a:p>
          <a:p>
            <a:pPr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مهمترین مرحله در تحلیل رگرسیون</a:t>
            </a:r>
          </a:p>
          <a:p>
            <a:pPr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در صورت عدم تعریف صحیح مسأله، نتیجه بی ثمر (بی اعتبار) خواهد بود.                منجر به انتخاب متغیرهای نامناسب</a:t>
            </a:r>
          </a:p>
          <a:p>
            <a:pPr algn="just" rtl="1" eaLnBrk="0" hangingPunct="0"/>
            <a:r>
              <a:rPr lang="fa-IR" sz="2400" dirty="0" smtClean="0">
                <a:cs typeface="B Nazanin" pitchFamily="2" charset="-78"/>
              </a:rPr>
              <a:t>                    یا انتخاب غلط روش آماری </a:t>
            </a:r>
          </a:p>
          <a:p>
            <a:pPr algn="just" rtl="1" eaLnBrk="0" hangingPunct="0"/>
            <a:endParaRPr lang="fa-IR" sz="2400" dirty="0" smtClean="0">
              <a:cs typeface="B Nazanin" pitchFamily="2" charset="-78"/>
            </a:endParaRPr>
          </a:p>
          <a:p>
            <a:pPr algn="just" rtl="1" eaLnBrk="0" hangingPunct="0"/>
            <a:endParaRPr lang="fa-IR" sz="2400" dirty="0" smtClean="0">
              <a:cs typeface="B Nazanin" pitchFamily="2" charset="-78"/>
            </a:endParaRPr>
          </a:p>
          <a:p>
            <a:pPr algn="just" rtl="1" eaLnBrk="0" hangingPunct="0"/>
            <a:r>
              <a:rPr lang="fa-IR" sz="2400" dirty="0" smtClean="0">
                <a:cs typeface="B Nazanin" pitchFamily="2" charset="-78"/>
              </a:rPr>
              <a:t> </a:t>
            </a:r>
          </a:p>
          <a:p>
            <a:pPr algn="just" rtl="1" eaLnBrk="0" hangingPunct="0"/>
            <a:endParaRPr lang="en-US" sz="2400" dirty="0">
              <a:cs typeface="B Nazanin" pitchFamily="2" charset="-78"/>
            </a:endParaRPr>
          </a:p>
        </p:txBody>
      </p:sp>
      <p:sp>
        <p:nvSpPr>
          <p:cNvPr id="58" name="Line 16"/>
          <p:cNvSpPr>
            <a:spLocks noChangeShapeType="1"/>
          </p:cNvSpPr>
          <p:nvPr/>
        </p:nvSpPr>
        <p:spPr bwMode="auto">
          <a:xfrm>
            <a:off x="2438400" y="3395663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30"/>
          <p:cNvSpPr>
            <a:spLocks noChangeShapeType="1"/>
          </p:cNvSpPr>
          <p:nvPr/>
        </p:nvSpPr>
        <p:spPr bwMode="auto">
          <a:xfrm>
            <a:off x="2438400" y="5202238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Line 13"/>
          <p:cNvSpPr>
            <a:spLocks noChangeShapeType="1"/>
          </p:cNvSpPr>
          <p:nvPr/>
        </p:nvSpPr>
        <p:spPr bwMode="auto">
          <a:xfrm>
            <a:off x="2438400" y="450757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16"/>
          <p:cNvSpPr>
            <a:spLocks noChangeShapeType="1"/>
          </p:cNvSpPr>
          <p:nvPr/>
        </p:nvSpPr>
        <p:spPr bwMode="auto">
          <a:xfrm>
            <a:off x="2438400" y="542197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Line 27"/>
          <p:cNvSpPr>
            <a:spLocks noChangeShapeType="1"/>
          </p:cNvSpPr>
          <p:nvPr/>
        </p:nvSpPr>
        <p:spPr bwMode="auto">
          <a:xfrm>
            <a:off x="2438400" y="6314151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 rot="10800000">
            <a:off x="6429388" y="3214686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30" name="Slide Number Placeholder 4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6FB061-F935-4583-A428-E6DAD8B8B2B6}" type="slidenum">
              <a:rPr lang="ar-SA">
                <a:latin typeface="Arial" pitchFamily="34" charset="0"/>
                <a:cs typeface="Arial" pitchFamily="34" charset="0"/>
              </a:rPr>
              <a:pPr/>
              <a:t>21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itle 4"/>
          <p:cNvSpPr txBox="1">
            <a:spLocks/>
          </p:cNvSpPr>
          <p:nvPr/>
        </p:nvSpPr>
        <p:spPr bwMode="auto">
          <a:xfrm>
            <a:off x="714348" y="571480"/>
            <a:ext cx="7848600" cy="20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1" eaLnBrk="0" hangingPunct="0"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مراحل تحلیل رگرسیون- </a:t>
            </a:r>
            <a:r>
              <a:rPr lang="fa-IR" sz="2800" dirty="0" smtClean="0">
                <a:solidFill>
                  <a:schemeClr val="bg1"/>
                </a:solidFill>
                <a:cs typeface="B Nazanin" pitchFamily="2" charset="-78"/>
              </a:rPr>
              <a:t>بیان مسئله</a:t>
            </a:r>
            <a:endParaRPr lang="en-US" sz="2800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2438400" y="2481263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357158" y="1138222"/>
            <a:ext cx="7500990" cy="5201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در مسأله بررسی تبعیض جنسیتی میان کارمندان زن و مرد:</a:t>
            </a:r>
          </a:p>
          <a:p>
            <a:pPr lvl="1"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آیا یک رئیس بین کارکنان زن و مرد خود تبعیض قائل میشود؟</a:t>
            </a:r>
          </a:p>
          <a:p>
            <a:pPr lvl="1" algn="just" rtl="1" eaLnBrk="0" hangingPunct="0"/>
            <a:r>
              <a:rPr lang="fa-IR" sz="2400" dirty="0" smtClean="0">
                <a:cs typeface="B Nazanin" pitchFamily="2" charset="-78"/>
              </a:rPr>
              <a:t>    -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حالت اول: </a:t>
            </a:r>
            <a:r>
              <a:rPr lang="fa-IR" sz="2400" dirty="0" smtClean="0">
                <a:cs typeface="B Nazanin" pitchFamily="2" charset="-78"/>
              </a:rPr>
              <a:t>به زنانی که از نظر صلاحیت همتراز مردان هستند، حقوق  کمتری داده می شود </a:t>
            </a:r>
          </a:p>
          <a:p>
            <a:pPr lvl="1" algn="just" rtl="1" eaLnBrk="0" hangingPunct="0"/>
            <a:r>
              <a:rPr lang="fa-IR" sz="2400" dirty="0" smtClean="0">
                <a:cs typeface="B Nazanin" pitchFamily="2" charset="-78"/>
              </a:rPr>
              <a:t>                                        </a:t>
            </a:r>
            <a:r>
              <a:rPr lang="fa-IR" sz="2400" b="1" dirty="0" smtClean="0">
                <a:cs typeface="B Nazanin" pitchFamily="2" charset="-78"/>
              </a:rPr>
              <a:t>حقوق</a:t>
            </a:r>
            <a:r>
              <a:rPr lang="fa-IR" sz="2400" dirty="0" smtClean="0">
                <a:cs typeface="B Nazanin" pitchFamily="2" charset="-78"/>
              </a:rPr>
              <a:t> : متغیر پاسخ</a:t>
            </a:r>
          </a:p>
          <a:p>
            <a:pPr lvl="1" algn="just" rtl="1" eaLnBrk="0" hangingPunct="0"/>
            <a:r>
              <a:rPr lang="fa-IR" sz="2400" dirty="0" smtClean="0">
                <a:cs typeface="B Nazanin" pitchFamily="2" charset="-78"/>
              </a:rPr>
              <a:t>                                        </a:t>
            </a:r>
            <a:r>
              <a:rPr lang="fa-IR" sz="2000" b="1" dirty="0" smtClean="0">
                <a:cs typeface="B Nazanin" pitchFamily="2" charset="-78"/>
              </a:rPr>
              <a:t>صلاحیت و جنسیت</a:t>
            </a:r>
            <a:r>
              <a:rPr lang="fa-IR" sz="2400" dirty="0" smtClean="0">
                <a:cs typeface="B Nazanin" pitchFamily="2" charset="-78"/>
              </a:rPr>
              <a:t>: متغیرهای پیشگو</a:t>
            </a:r>
          </a:p>
          <a:p>
            <a:pPr lvl="1" algn="just" rtl="1" eaLnBrk="0" hangingPunct="0"/>
            <a:r>
              <a:rPr lang="fa-IR" sz="2400" dirty="0" smtClean="0">
                <a:cs typeface="B Nazanin" pitchFamily="2" charset="-78"/>
              </a:rPr>
              <a:t>  </a:t>
            </a:r>
          </a:p>
          <a:p>
            <a:pPr algn="just" rtl="1" eaLnBrk="0" hangingPunct="0"/>
            <a:r>
              <a:rPr lang="fa-IR" sz="2400" dirty="0" smtClean="0">
                <a:cs typeface="B Nazanin" pitchFamily="2" charset="-78"/>
              </a:rPr>
              <a:t>            -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حالت دوم : </a:t>
            </a:r>
            <a:r>
              <a:rPr lang="fa-IR" sz="2000" dirty="0" smtClean="0">
                <a:cs typeface="B Nazanin" pitchFamily="2" charset="-78"/>
              </a:rPr>
              <a:t>به طور متوسط زنان نسبت به مردانی که مانند آنها حقوق می گیرند از صلاحیت بیشتری برخوردارند.</a:t>
            </a:r>
          </a:p>
          <a:p>
            <a:pPr lvl="1" algn="just" rtl="1" eaLnBrk="0" hangingPunct="0"/>
            <a:r>
              <a:rPr lang="fa-IR" sz="2400" b="1" dirty="0" smtClean="0">
                <a:cs typeface="B Nazanin" pitchFamily="2" charset="-78"/>
              </a:rPr>
              <a:t>                                              صلاحیت </a:t>
            </a:r>
            <a:r>
              <a:rPr lang="fa-IR" sz="2400" dirty="0" smtClean="0">
                <a:cs typeface="B Nazanin" pitchFamily="2" charset="-78"/>
              </a:rPr>
              <a:t>: متغیر پاسخ</a:t>
            </a:r>
          </a:p>
          <a:p>
            <a:pPr lvl="1" algn="ctr" rtl="1" eaLnBrk="0" hangingPunct="0"/>
            <a:r>
              <a:rPr lang="fa-IR" sz="2000" b="1" dirty="0" smtClean="0">
                <a:cs typeface="B Nazanin" pitchFamily="2" charset="-78"/>
              </a:rPr>
              <a:t>                                        حقوق</a:t>
            </a:r>
            <a:r>
              <a:rPr lang="fa-IR" sz="2000" dirty="0" smtClean="0">
                <a:cs typeface="B Nazanin" pitchFamily="2" charset="-78"/>
              </a:rPr>
              <a:t> </a:t>
            </a:r>
            <a:r>
              <a:rPr lang="fa-IR" sz="2000" b="1" dirty="0" smtClean="0">
                <a:cs typeface="B Nazanin" pitchFamily="2" charset="-78"/>
              </a:rPr>
              <a:t>و جنسیت</a:t>
            </a:r>
            <a:r>
              <a:rPr lang="fa-IR" sz="2400" dirty="0" smtClean="0">
                <a:cs typeface="B Nazanin" pitchFamily="2" charset="-78"/>
              </a:rPr>
              <a:t>: متغیرهای پیشگو               </a:t>
            </a:r>
          </a:p>
          <a:p>
            <a:pPr algn="just" rtl="1" eaLnBrk="0" hangingPunct="0"/>
            <a:endParaRPr lang="fa-IR" sz="2000" dirty="0" smtClean="0">
              <a:cs typeface="B Nazanin" pitchFamily="2" charset="-78"/>
            </a:endParaRPr>
          </a:p>
          <a:p>
            <a:pPr algn="just" rtl="1" eaLnBrk="0" hangingPunct="0"/>
            <a:endParaRPr lang="fa-IR" sz="2400" dirty="0" smtClean="0">
              <a:cs typeface="B Nazanin" pitchFamily="2" charset="-78"/>
            </a:endParaRPr>
          </a:p>
          <a:p>
            <a:pPr algn="just" rtl="1" eaLnBrk="0" hangingPunct="0"/>
            <a:endParaRPr lang="en-US" sz="2400" dirty="0">
              <a:cs typeface="B Nazanin" pitchFamily="2" charset="-78"/>
            </a:endParaRPr>
          </a:p>
        </p:txBody>
      </p:sp>
      <p:sp>
        <p:nvSpPr>
          <p:cNvPr id="108" name="Line 30"/>
          <p:cNvSpPr>
            <a:spLocks noChangeShapeType="1"/>
          </p:cNvSpPr>
          <p:nvPr/>
        </p:nvSpPr>
        <p:spPr bwMode="auto">
          <a:xfrm>
            <a:off x="2438400" y="5202238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16"/>
          <p:cNvSpPr>
            <a:spLocks noChangeShapeType="1"/>
          </p:cNvSpPr>
          <p:nvPr/>
        </p:nvSpPr>
        <p:spPr bwMode="auto">
          <a:xfrm>
            <a:off x="2438400" y="542197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Line 27"/>
          <p:cNvSpPr>
            <a:spLocks noChangeShapeType="1"/>
          </p:cNvSpPr>
          <p:nvPr/>
        </p:nvSpPr>
        <p:spPr bwMode="auto">
          <a:xfrm>
            <a:off x="2438400" y="6314151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ight Arrow 60"/>
          <p:cNvSpPr/>
          <p:nvPr/>
        </p:nvSpPr>
        <p:spPr>
          <a:xfrm rot="10800000">
            <a:off x="4500562" y="2857496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4429125" y="4714884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30" name="Slide Number Placeholder 4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6FB061-F935-4583-A428-E6DAD8B8B2B6}" type="slidenum">
              <a:rPr lang="ar-SA">
                <a:latin typeface="Arial" pitchFamily="34" charset="0"/>
                <a:cs typeface="Arial" pitchFamily="34" charset="0"/>
              </a:rPr>
              <a:pPr/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itle 4"/>
          <p:cNvSpPr txBox="1">
            <a:spLocks/>
          </p:cNvSpPr>
          <p:nvPr/>
        </p:nvSpPr>
        <p:spPr bwMode="auto">
          <a:xfrm>
            <a:off x="714348" y="571480"/>
            <a:ext cx="7848600" cy="20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1" eaLnBrk="0" hangingPunct="0"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مراحل تحلیل رگرسیون- </a:t>
            </a:r>
            <a:r>
              <a:rPr lang="fa-IR" sz="2800" dirty="0" smtClean="0">
                <a:solidFill>
                  <a:schemeClr val="bg1"/>
                </a:solidFill>
                <a:cs typeface="B Nazanin" pitchFamily="2" charset="-78"/>
              </a:rPr>
              <a:t>انتخاب متغیرهای مناسب</a:t>
            </a:r>
            <a:endParaRPr lang="en-US" sz="2800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2438400" y="2481263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357158" y="1138222"/>
            <a:ext cx="7500990" cy="5940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بعد از بیان مسأله، انتخاب مجموعه متغیرها اهمیت دارد. </a:t>
            </a:r>
          </a:p>
          <a:p>
            <a:pPr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برای مثال، متغیر پاسخ می تواند قیمت یک خانه برای یک خانواده در یک منطقه مشخص باشد:</a:t>
            </a:r>
          </a:p>
          <a:p>
            <a:pPr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 متغیرهای پیشگو: </a:t>
            </a:r>
          </a:p>
          <a:p>
            <a:pPr algn="just" rtl="1" eaLnBrk="0" hangingPunct="0"/>
            <a:r>
              <a:rPr lang="fa-IR" sz="2400" dirty="0" smtClean="0">
                <a:cs typeface="B Nazanin" pitchFamily="2" charset="-78"/>
              </a:rPr>
              <a:t>                          مساحت خانه</a:t>
            </a:r>
          </a:p>
          <a:p>
            <a:pPr algn="just" rtl="1" eaLnBrk="0" hangingPunct="0"/>
            <a:r>
              <a:rPr lang="fa-IR" sz="2400" dirty="0" smtClean="0">
                <a:cs typeface="B Nazanin" pitchFamily="2" charset="-78"/>
              </a:rPr>
              <a:t>                          عمر خانه</a:t>
            </a:r>
          </a:p>
          <a:p>
            <a:pPr algn="just" rtl="1" eaLnBrk="0" hangingPunct="0"/>
            <a:r>
              <a:rPr lang="fa-IR" sz="2400" dirty="0" smtClean="0">
                <a:cs typeface="B Nazanin" pitchFamily="2" charset="-78"/>
              </a:rPr>
              <a:t>                          تعداد اتاق خوابها</a:t>
            </a:r>
          </a:p>
          <a:p>
            <a:pPr algn="just" rtl="1" eaLnBrk="0" hangingPunct="0"/>
            <a:r>
              <a:rPr lang="fa-IR" sz="2400" dirty="0" smtClean="0">
                <a:cs typeface="B Nazanin" pitchFamily="2" charset="-78"/>
              </a:rPr>
              <a:t>                           تعداد حمامها</a:t>
            </a:r>
          </a:p>
          <a:p>
            <a:pPr algn="just" rtl="1" eaLnBrk="0" hangingPunct="0"/>
            <a:r>
              <a:rPr lang="fa-IR" sz="2400" dirty="0" smtClean="0">
                <a:cs typeface="B Nazanin" pitchFamily="2" charset="-78"/>
              </a:rPr>
              <a:t>                           نوع همسایگی خانه</a:t>
            </a:r>
          </a:p>
          <a:p>
            <a:pPr algn="just" rtl="1" eaLnBrk="0" hangingPunct="0"/>
            <a:r>
              <a:rPr lang="fa-IR" sz="2400" dirty="0" smtClean="0">
                <a:cs typeface="B Nazanin" pitchFamily="2" charset="-78"/>
              </a:rPr>
              <a:t>                           سبک خانه</a:t>
            </a:r>
          </a:p>
          <a:p>
            <a:pPr algn="just" rtl="1" eaLnBrk="0" hangingPunct="0"/>
            <a:r>
              <a:rPr lang="fa-IR" sz="2400" dirty="0" smtClean="0">
                <a:cs typeface="B Nazanin" pitchFamily="2" charset="-78"/>
              </a:rPr>
              <a:t>                           و .....</a:t>
            </a:r>
          </a:p>
          <a:p>
            <a:pPr algn="just" rtl="1" eaLnBrk="0" hangingPunct="0"/>
            <a:endParaRPr lang="fa-IR" sz="2400" dirty="0" smtClean="0">
              <a:cs typeface="B Nazanin" pitchFamily="2" charset="-78"/>
            </a:endParaRPr>
          </a:p>
          <a:p>
            <a:pPr algn="just" rtl="1" eaLnBrk="0" hangingPunct="0">
              <a:buFont typeface="Arial" pitchFamily="34" charset="0"/>
              <a:buChar char="•"/>
            </a:pPr>
            <a:endParaRPr lang="fa-IR" sz="2400" dirty="0" smtClean="0">
              <a:cs typeface="B Nazanin" pitchFamily="2" charset="-78"/>
            </a:endParaRPr>
          </a:p>
          <a:p>
            <a:pPr algn="just" rtl="1" eaLnBrk="0" hangingPunct="0"/>
            <a:endParaRPr lang="fa-IR" sz="2000" dirty="0" smtClean="0">
              <a:cs typeface="B Nazanin" pitchFamily="2" charset="-78"/>
            </a:endParaRPr>
          </a:p>
          <a:p>
            <a:pPr algn="just" rtl="1" eaLnBrk="0" hangingPunct="0"/>
            <a:endParaRPr lang="fa-IR" sz="2400" dirty="0" smtClean="0">
              <a:cs typeface="B Nazanin" pitchFamily="2" charset="-78"/>
            </a:endParaRPr>
          </a:p>
          <a:p>
            <a:pPr algn="just" rtl="1" eaLnBrk="0" hangingPunct="0"/>
            <a:endParaRPr lang="en-US" sz="2400" dirty="0">
              <a:cs typeface="B Nazanin" pitchFamily="2" charset="-78"/>
            </a:endParaRPr>
          </a:p>
        </p:txBody>
      </p:sp>
      <p:sp>
        <p:nvSpPr>
          <p:cNvPr id="108" name="Line 30"/>
          <p:cNvSpPr>
            <a:spLocks noChangeShapeType="1"/>
          </p:cNvSpPr>
          <p:nvPr/>
        </p:nvSpPr>
        <p:spPr bwMode="auto">
          <a:xfrm>
            <a:off x="2438400" y="5202238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16"/>
          <p:cNvSpPr>
            <a:spLocks noChangeShapeType="1"/>
          </p:cNvSpPr>
          <p:nvPr/>
        </p:nvSpPr>
        <p:spPr bwMode="auto">
          <a:xfrm>
            <a:off x="2438400" y="542197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Line 27"/>
          <p:cNvSpPr>
            <a:spLocks noChangeShapeType="1"/>
          </p:cNvSpPr>
          <p:nvPr/>
        </p:nvSpPr>
        <p:spPr bwMode="auto">
          <a:xfrm>
            <a:off x="2438400" y="6314151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ight Arrow 60"/>
          <p:cNvSpPr/>
          <p:nvPr/>
        </p:nvSpPr>
        <p:spPr>
          <a:xfrm rot="10800000">
            <a:off x="6143636" y="2714620"/>
            <a:ext cx="785818" cy="2357454"/>
          </a:xfrm>
          <a:prstGeom prst="rightArrow">
            <a:avLst>
              <a:gd name="adj1" fmla="val 36469"/>
              <a:gd name="adj2" fmla="val 36470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30" name="Slide Number Placeholder 4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6FB061-F935-4583-A428-E6DAD8B8B2B6}" type="slidenum">
              <a:rPr lang="ar-SA">
                <a:latin typeface="Arial" pitchFamily="34" charset="0"/>
                <a:cs typeface="Arial" pitchFamily="34" charset="0"/>
              </a:rPr>
              <a:pPr/>
              <a:t>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itle 4"/>
          <p:cNvSpPr txBox="1">
            <a:spLocks/>
          </p:cNvSpPr>
          <p:nvPr/>
        </p:nvSpPr>
        <p:spPr bwMode="auto">
          <a:xfrm>
            <a:off x="714348" y="571480"/>
            <a:ext cx="7848600" cy="20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1" eaLnBrk="0" hangingPunct="0"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مراحل تحلیل رگرسیون- </a:t>
            </a:r>
            <a:r>
              <a:rPr lang="fa-IR" sz="2800" dirty="0" smtClean="0">
                <a:solidFill>
                  <a:schemeClr val="bg1"/>
                </a:solidFill>
                <a:cs typeface="B Nazanin" pitchFamily="2" charset="-78"/>
              </a:rPr>
              <a:t>جمع آوری داده ها</a:t>
            </a:r>
            <a:endParaRPr lang="en-US" sz="2800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2438400" y="2481263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357158" y="1138222"/>
            <a:ext cx="7500990" cy="5940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جمع آوری داده ها به دو صورت:</a:t>
            </a:r>
          </a:p>
          <a:p>
            <a:pPr lvl="1"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 کنترل شده </a:t>
            </a:r>
            <a:r>
              <a:rPr lang="en-US" sz="2400" dirty="0" smtClean="0">
                <a:cs typeface="B Nazanin" pitchFamily="2" charset="-78"/>
              </a:rPr>
              <a:t>(supervised)</a:t>
            </a:r>
          </a:p>
          <a:p>
            <a:pPr lvl="2" algn="just" rtl="1" eaLnBrk="0" hangingPunct="0">
              <a:buFont typeface="Arial" pitchFamily="34" charset="0"/>
              <a:buChar char="•"/>
            </a:pP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 می توان برخی عوامل را که در مرحله اولیه مورد علاقه نیستند، ثابت نگاه داشت. </a:t>
            </a:r>
            <a:endParaRPr lang="en-US" sz="2400" dirty="0" smtClean="0">
              <a:cs typeface="B Nazanin" pitchFamily="2" charset="-78"/>
            </a:endParaRPr>
          </a:p>
          <a:p>
            <a:pPr lvl="1" algn="just" rtl="1" eaLnBrk="0" hangingPunct="0">
              <a:buFont typeface="Arial" pitchFamily="34" charset="0"/>
              <a:buChar char="•"/>
            </a:pPr>
            <a:endParaRPr lang="en-US" sz="2400" dirty="0" smtClean="0">
              <a:cs typeface="B Nazanin" pitchFamily="2" charset="-78"/>
            </a:endParaRPr>
          </a:p>
          <a:p>
            <a:pPr lvl="1" algn="just" rtl="1" eaLnBrk="0" hangingPunct="0">
              <a:buFont typeface="Arial" pitchFamily="34" charset="0"/>
              <a:buChar char="•"/>
            </a:pPr>
            <a:r>
              <a:rPr lang="en-US" sz="2400" dirty="0" smtClean="0">
                <a:cs typeface="B Nazanin" pitchFamily="2" charset="-78"/>
              </a:rPr>
              <a:t>  </a:t>
            </a:r>
            <a:r>
              <a:rPr lang="fa-IR" sz="2400" dirty="0" smtClean="0">
                <a:cs typeface="B Nazanin" pitchFamily="2" charset="-78"/>
              </a:rPr>
              <a:t>غیر تجربی </a:t>
            </a:r>
            <a:r>
              <a:rPr lang="en-US" sz="2400" dirty="0" smtClean="0">
                <a:cs typeface="B Nazanin" pitchFamily="2" charset="-78"/>
              </a:rPr>
              <a:t>(Unsupervised)</a:t>
            </a:r>
            <a:endParaRPr lang="fa-IR" sz="2400" dirty="0" smtClean="0">
              <a:cs typeface="B Nazanin" pitchFamily="2" charset="-78"/>
            </a:endParaRPr>
          </a:p>
          <a:p>
            <a:pPr lvl="2"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 بدون نظارت بررسی کننده صورت می گیرد و ممکن است داده ها تکراری و شامل بخشهای بی ربط باشد.</a:t>
            </a:r>
          </a:p>
          <a:p>
            <a:pPr lvl="2" algn="just" rtl="1" eaLnBrk="0" hangingPunct="0">
              <a:buFont typeface="Arial" pitchFamily="34" charset="0"/>
              <a:buChar char="•"/>
            </a:pPr>
            <a:endParaRPr lang="fa-IR" sz="2400" dirty="0" smtClean="0">
              <a:cs typeface="B Nazanin" pitchFamily="2" charset="-78"/>
            </a:endParaRPr>
          </a:p>
          <a:p>
            <a:pPr lvl="1" algn="just" rtl="1" eaLnBrk="0" hangingPunct="0">
              <a:buFont typeface="Arial" pitchFamily="34" charset="0"/>
              <a:buChar char="•"/>
            </a:pPr>
            <a:endParaRPr lang="fa-IR" sz="2400" dirty="0" smtClean="0">
              <a:cs typeface="B Nazanin" pitchFamily="2" charset="-78"/>
            </a:endParaRPr>
          </a:p>
          <a:p>
            <a:pPr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 تعداد مشاهدات</a:t>
            </a:r>
          </a:p>
          <a:p>
            <a:pPr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کمی یا کیفی بودن مقادر متغیرها</a:t>
            </a:r>
          </a:p>
          <a:p>
            <a:pPr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 نوع متغیر پاسخ : عددی - دودویی</a:t>
            </a:r>
          </a:p>
          <a:p>
            <a:pPr algn="just" rtl="1" eaLnBrk="0" hangingPunct="0"/>
            <a:endParaRPr lang="fa-IR" sz="2000" dirty="0" smtClean="0">
              <a:cs typeface="B Nazanin" pitchFamily="2" charset="-78"/>
            </a:endParaRPr>
          </a:p>
          <a:p>
            <a:pPr algn="just" rtl="1" eaLnBrk="0" hangingPunct="0"/>
            <a:endParaRPr lang="fa-IR" sz="2400" dirty="0" smtClean="0">
              <a:cs typeface="B Nazanin" pitchFamily="2" charset="-78"/>
            </a:endParaRPr>
          </a:p>
          <a:p>
            <a:pPr algn="just" rtl="1" eaLnBrk="0" hangingPunct="0"/>
            <a:endParaRPr lang="en-US" sz="2400" dirty="0">
              <a:cs typeface="B Nazanin" pitchFamily="2" charset="-78"/>
            </a:endParaRPr>
          </a:p>
        </p:txBody>
      </p:sp>
      <p:sp>
        <p:nvSpPr>
          <p:cNvPr id="108" name="Line 30"/>
          <p:cNvSpPr>
            <a:spLocks noChangeShapeType="1"/>
          </p:cNvSpPr>
          <p:nvPr/>
        </p:nvSpPr>
        <p:spPr bwMode="auto">
          <a:xfrm>
            <a:off x="2438400" y="5202238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ight Arrow 60"/>
          <p:cNvSpPr/>
          <p:nvPr/>
        </p:nvSpPr>
        <p:spPr>
          <a:xfrm rot="10800000">
            <a:off x="7500958" y="1571612"/>
            <a:ext cx="642942" cy="235745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30" name="Slide Number Placeholder 4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6FB061-F935-4583-A428-E6DAD8B8B2B6}" type="slidenum">
              <a:rPr lang="ar-SA">
                <a:latin typeface="Arial" pitchFamily="34" charset="0"/>
                <a:cs typeface="Arial" pitchFamily="34" charset="0"/>
              </a:rPr>
              <a:pPr/>
              <a:t>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itle 4"/>
          <p:cNvSpPr txBox="1">
            <a:spLocks/>
          </p:cNvSpPr>
          <p:nvPr/>
        </p:nvSpPr>
        <p:spPr bwMode="auto">
          <a:xfrm>
            <a:off x="714348" y="571480"/>
            <a:ext cx="7848600" cy="20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1" eaLnBrk="0" hangingPunct="0"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مراحل تحلیل رگرسیون- </a:t>
            </a: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تشخیص</a:t>
            </a:r>
            <a:r>
              <a:rPr kumimoji="0" lang="fa-IR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 الگو</a:t>
            </a:r>
            <a:endParaRPr lang="en-US" sz="2800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2438400" y="2481263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357158" y="1138222"/>
            <a:ext cx="7500990" cy="4832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 الگویی که متغیر پاسخ را به متغیرهای پیشگو مرتبط می سازد:</a:t>
            </a:r>
          </a:p>
          <a:p>
            <a:pPr lvl="1"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خطی یا </a:t>
            </a:r>
          </a:p>
          <a:p>
            <a:pPr lvl="1"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غیر خطی بودن </a:t>
            </a:r>
          </a:p>
          <a:p>
            <a:pPr lvl="1" algn="just" rtl="1" eaLnBrk="0" hangingPunct="0">
              <a:buFont typeface="Arial" pitchFamily="34" charset="0"/>
              <a:buChar char="•"/>
            </a:pPr>
            <a:endParaRPr lang="fa-IR" sz="2400" dirty="0" smtClean="0">
              <a:cs typeface="B Nazanin" pitchFamily="2" charset="-78"/>
            </a:endParaRPr>
          </a:p>
          <a:p>
            <a:pPr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نوع معادله رگرسیونی مورد استفاده:</a:t>
            </a:r>
          </a:p>
          <a:p>
            <a:pPr lvl="1"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 معادله رگرسیون ساده</a:t>
            </a:r>
          </a:p>
          <a:p>
            <a:pPr lvl="1"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معادله رگرسیون چندگانه</a:t>
            </a:r>
          </a:p>
          <a:p>
            <a:pPr lvl="1" algn="just" rtl="1" eaLnBrk="0" hangingPunct="0">
              <a:buFont typeface="Arial" pitchFamily="34" charset="0"/>
              <a:buChar char="•"/>
            </a:pPr>
            <a:endParaRPr lang="fa-IR" sz="2400" dirty="0" smtClean="0">
              <a:cs typeface="B Nazanin" pitchFamily="2" charset="-78"/>
            </a:endParaRPr>
          </a:p>
          <a:p>
            <a:pPr algn="just" rtl="1" eaLnBrk="0" hangingPunct="0"/>
            <a:endParaRPr lang="fa-IR" sz="2400" dirty="0" smtClean="0">
              <a:cs typeface="B Nazanin" pitchFamily="2" charset="-78"/>
            </a:endParaRPr>
          </a:p>
          <a:p>
            <a:pPr algn="just" rtl="1" eaLnBrk="0" hangingPunct="0">
              <a:buFont typeface="Arial" pitchFamily="34" charset="0"/>
              <a:buChar char="•"/>
            </a:pPr>
            <a:endParaRPr lang="fa-IR" sz="2400" dirty="0" smtClean="0">
              <a:cs typeface="B Nazanin" pitchFamily="2" charset="-78"/>
            </a:endParaRPr>
          </a:p>
          <a:p>
            <a:pPr algn="just" rtl="1" eaLnBrk="0" hangingPunct="0"/>
            <a:endParaRPr lang="fa-IR" sz="2000" dirty="0" smtClean="0">
              <a:cs typeface="B Nazanin" pitchFamily="2" charset="-78"/>
            </a:endParaRPr>
          </a:p>
          <a:p>
            <a:pPr algn="just" rtl="1" eaLnBrk="0" hangingPunct="0"/>
            <a:endParaRPr lang="fa-IR" sz="2400" dirty="0" smtClean="0">
              <a:cs typeface="B Nazanin" pitchFamily="2" charset="-78"/>
            </a:endParaRPr>
          </a:p>
          <a:p>
            <a:pPr algn="just" rtl="1" eaLnBrk="0" hangingPunct="0"/>
            <a:endParaRPr lang="en-US" sz="2400" dirty="0">
              <a:cs typeface="B Nazanin" pitchFamily="2" charset="-78"/>
            </a:endParaRPr>
          </a:p>
        </p:txBody>
      </p:sp>
      <p:sp>
        <p:nvSpPr>
          <p:cNvPr id="108" name="Line 30"/>
          <p:cNvSpPr>
            <a:spLocks noChangeShapeType="1"/>
          </p:cNvSpPr>
          <p:nvPr/>
        </p:nvSpPr>
        <p:spPr bwMode="auto">
          <a:xfrm>
            <a:off x="2438400" y="5202238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16"/>
          <p:cNvSpPr>
            <a:spLocks noChangeShapeType="1"/>
          </p:cNvSpPr>
          <p:nvPr/>
        </p:nvSpPr>
        <p:spPr bwMode="auto">
          <a:xfrm>
            <a:off x="2438400" y="542197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30" name="Slide Number Placeholder 4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6FB061-F935-4583-A428-E6DAD8B8B2B6}" type="slidenum">
              <a:rPr lang="ar-SA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itle 4"/>
          <p:cNvSpPr txBox="1">
            <a:spLocks/>
          </p:cNvSpPr>
          <p:nvPr/>
        </p:nvSpPr>
        <p:spPr bwMode="auto">
          <a:xfrm>
            <a:off x="714348" y="571480"/>
            <a:ext cx="7848600" cy="20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1" eaLnBrk="0" hangingPunct="0"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مراحل تحلیل رگرسیون- </a:t>
            </a: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روش برازش</a:t>
            </a:r>
            <a:endParaRPr lang="en-US" sz="2800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2438400" y="2481263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357158" y="1138222"/>
            <a:ext cx="7500990" cy="4832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از چه روش رگرسیونی برای تخمین ضرایب متغیرها استفاده می شود؟</a:t>
            </a:r>
          </a:p>
          <a:p>
            <a:pPr lvl="1"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 روش کمترین توانهای دوم</a:t>
            </a:r>
          </a:p>
          <a:p>
            <a:pPr lvl="1"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روش درستنمایی ماکزیمم</a:t>
            </a:r>
          </a:p>
          <a:p>
            <a:pPr lvl="1"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روش ستیغی</a:t>
            </a:r>
          </a:p>
          <a:p>
            <a:pPr lvl="1"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روش </a:t>
            </a:r>
            <a:r>
              <a:rPr lang="en-US" sz="2400" dirty="0" smtClean="0">
                <a:cs typeface="B Nazanin" pitchFamily="2" charset="-78"/>
              </a:rPr>
              <a:t>lasso</a:t>
            </a:r>
          </a:p>
          <a:p>
            <a:pPr lvl="1" algn="just" rtl="1" eaLnBrk="0" hangingPunct="0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روش مؤلفه های اصلی</a:t>
            </a:r>
          </a:p>
          <a:p>
            <a:pPr algn="just" rtl="1" eaLnBrk="0" hangingPunct="0">
              <a:buFont typeface="Arial" pitchFamily="34" charset="0"/>
              <a:buChar char="•"/>
            </a:pPr>
            <a:endParaRPr lang="fa-IR" sz="2400" dirty="0" smtClean="0">
              <a:cs typeface="B Nazanin" pitchFamily="2" charset="-78"/>
            </a:endParaRPr>
          </a:p>
          <a:p>
            <a:pPr lvl="1" algn="just" rtl="1" eaLnBrk="0" hangingPunct="0">
              <a:buFont typeface="Arial" pitchFamily="34" charset="0"/>
              <a:buChar char="•"/>
            </a:pPr>
            <a:endParaRPr lang="fa-IR" sz="2400" dirty="0" smtClean="0">
              <a:cs typeface="B Nazanin" pitchFamily="2" charset="-78"/>
            </a:endParaRPr>
          </a:p>
          <a:p>
            <a:pPr algn="just" rtl="1" eaLnBrk="0" hangingPunct="0"/>
            <a:endParaRPr lang="fa-IR" sz="2400" dirty="0" smtClean="0">
              <a:cs typeface="B Nazanin" pitchFamily="2" charset="-78"/>
            </a:endParaRPr>
          </a:p>
          <a:p>
            <a:pPr algn="just" rtl="1" eaLnBrk="0" hangingPunct="0">
              <a:buFont typeface="Arial" pitchFamily="34" charset="0"/>
              <a:buChar char="•"/>
            </a:pPr>
            <a:endParaRPr lang="fa-IR" sz="2400" dirty="0" smtClean="0">
              <a:cs typeface="B Nazanin" pitchFamily="2" charset="-78"/>
            </a:endParaRPr>
          </a:p>
          <a:p>
            <a:pPr algn="just" rtl="1" eaLnBrk="0" hangingPunct="0"/>
            <a:endParaRPr lang="fa-IR" sz="2000" dirty="0" smtClean="0">
              <a:cs typeface="B Nazanin" pitchFamily="2" charset="-78"/>
            </a:endParaRPr>
          </a:p>
          <a:p>
            <a:pPr algn="just" rtl="1" eaLnBrk="0" hangingPunct="0"/>
            <a:endParaRPr lang="fa-IR" sz="2400" dirty="0" smtClean="0">
              <a:cs typeface="B Nazanin" pitchFamily="2" charset="-78"/>
            </a:endParaRPr>
          </a:p>
          <a:p>
            <a:pPr algn="just" rtl="1" eaLnBrk="0" hangingPunct="0"/>
            <a:endParaRPr lang="en-US" sz="2400" dirty="0">
              <a:cs typeface="B Nazanin" pitchFamily="2" charset="-78"/>
            </a:endParaRPr>
          </a:p>
        </p:txBody>
      </p:sp>
      <p:sp>
        <p:nvSpPr>
          <p:cNvPr id="108" name="Line 30"/>
          <p:cNvSpPr>
            <a:spLocks noChangeShapeType="1"/>
          </p:cNvSpPr>
          <p:nvPr/>
        </p:nvSpPr>
        <p:spPr bwMode="auto">
          <a:xfrm>
            <a:off x="2438400" y="5202238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16"/>
          <p:cNvSpPr>
            <a:spLocks noChangeShapeType="1"/>
          </p:cNvSpPr>
          <p:nvPr/>
        </p:nvSpPr>
        <p:spPr bwMode="auto">
          <a:xfrm>
            <a:off x="2438400" y="542197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30" name="Slide Number Placeholder 4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6FB061-F935-4583-A428-E6DAD8B8B2B6}" type="slidenum">
              <a:rPr lang="ar-SA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itle 4"/>
          <p:cNvSpPr txBox="1">
            <a:spLocks/>
          </p:cNvSpPr>
          <p:nvPr/>
        </p:nvSpPr>
        <p:spPr bwMode="auto">
          <a:xfrm>
            <a:off x="714348" y="21429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نمایش هندسی رگرسیون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2438400" y="2481263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16"/>
          <p:cNvSpPr>
            <a:spLocks noChangeShapeType="1"/>
          </p:cNvSpPr>
          <p:nvPr/>
        </p:nvSpPr>
        <p:spPr bwMode="auto">
          <a:xfrm>
            <a:off x="2438400" y="3395663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30"/>
          <p:cNvSpPr>
            <a:spLocks noChangeShapeType="1"/>
          </p:cNvSpPr>
          <p:nvPr/>
        </p:nvSpPr>
        <p:spPr bwMode="auto">
          <a:xfrm>
            <a:off x="2438400" y="5202238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Line 13"/>
          <p:cNvSpPr>
            <a:spLocks noChangeShapeType="1"/>
          </p:cNvSpPr>
          <p:nvPr/>
        </p:nvSpPr>
        <p:spPr bwMode="auto">
          <a:xfrm>
            <a:off x="2438400" y="450757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16"/>
          <p:cNvSpPr>
            <a:spLocks noChangeShapeType="1"/>
          </p:cNvSpPr>
          <p:nvPr/>
        </p:nvSpPr>
        <p:spPr bwMode="auto">
          <a:xfrm>
            <a:off x="2438400" y="542197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Line 27"/>
          <p:cNvSpPr>
            <a:spLocks noChangeShapeType="1"/>
          </p:cNvSpPr>
          <p:nvPr/>
        </p:nvSpPr>
        <p:spPr bwMode="auto">
          <a:xfrm>
            <a:off x="2438400" y="6314151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58234"/>
            <a:ext cx="8215370" cy="50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30" name="Slide Number Placeholder 4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6FB061-F935-4583-A428-E6DAD8B8B2B6}" type="slidenum">
              <a:rPr lang="ar-SA">
                <a:latin typeface="Arial" pitchFamily="34" charset="0"/>
                <a:cs typeface="Arial" pitchFamily="34" charset="0"/>
              </a:rPr>
              <a:pPr/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itle 4"/>
          <p:cNvSpPr txBox="1">
            <a:spLocks/>
          </p:cNvSpPr>
          <p:nvPr/>
        </p:nvSpPr>
        <p:spPr bwMode="auto">
          <a:xfrm>
            <a:off x="714348" y="21429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نمایش هندسی رگرسیون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2438400" y="2481263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16"/>
          <p:cNvSpPr>
            <a:spLocks noChangeShapeType="1"/>
          </p:cNvSpPr>
          <p:nvPr/>
        </p:nvSpPr>
        <p:spPr bwMode="auto">
          <a:xfrm>
            <a:off x="2438400" y="3395663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30"/>
          <p:cNvSpPr>
            <a:spLocks noChangeShapeType="1"/>
          </p:cNvSpPr>
          <p:nvPr/>
        </p:nvSpPr>
        <p:spPr bwMode="auto">
          <a:xfrm>
            <a:off x="2438400" y="5202238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Line 13"/>
          <p:cNvSpPr>
            <a:spLocks noChangeShapeType="1"/>
          </p:cNvSpPr>
          <p:nvPr/>
        </p:nvSpPr>
        <p:spPr bwMode="auto">
          <a:xfrm>
            <a:off x="2438400" y="450757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16"/>
          <p:cNvSpPr>
            <a:spLocks noChangeShapeType="1"/>
          </p:cNvSpPr>
          <p:nvPr/>
        </p:nvSpPr>
        <p:spPr bwMode="auto">
          <a:xfrm>
            <a:off x="2438400" y="542197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Line 27"/>
          <p:cNvSpPr>
            <a:spLocks noChangeShapeType="1"/>
          </p:cNvSpPr>
          <p:nvPr/>
        </p:nvSpPr>
        <p:spPr bwMode="auto">
          <a:xfrm>
            <a:off x="2438400" y="6314151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496"/>
            <a:ext cx="7929619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071546"/>
            <a:ext cx="48768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Down Arrow 58"/>
          <p:cNvSpPr/>
          <p:nvPr/>
        </p:nvSpPr>
        <p:spPr>
          <a:xfrm>
            <a:off x="4286248" y="2500306"/>
            <a:ext cx="71438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30" name="Slide Number Placeholder 42"/>
          <p:cNvSpPr>
            <a:spLocks noGrp="1"/>
          </p:cNvSpPr>
          <p:nvPr>
            <p:ph type="sldNum" sz="quarter" idx="12"/>
          </p:nvPr>
        </p:nvSpPr>
        <p:spPr>
          <a:xfrm>
            <a:off x="8072462" y="6557963"/>
            <a:ext cx="887412" cy="300037"/>
          </a:xfrm>
          <a:noFill/>
        </p:spPr>
        <p:txBody>
          <a:bodyPr/>
          <a:lstStyle/>
          <a:p>
            <a:fld id="{D06FB061-F935-4583-A428-E6DAD8B8B2B6}" type="slidenum">
              <a:rPr lang="ar-SA">
                <a:latin typeface="Arial" pitchFamily="34" charset="0"/>
                <a:cs typeface="Arial" pitchFamily="34" charset="0"/>
              </a:rPr>
              <a:pPr/>
              <a:t>28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itle 4"/>
          <p:cNvSpPr txBox="1">
            <a:spLocks/>
          </p:cNvSpPr>
          <p:nvPr/>
        </p:nvSpPr>
        <p:spPr bwMode="auto">
          <a:xfrm>
            <a:off x="714348" y="21429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نمایش هندسی رگرسیون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2438400" y="2481263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16"/>
          <p:cNvSpPr>
            <a:spLocks noChangeShapeType="1"/>
          </p:cNvSpPr>
          <p:nvPr/>
        </p:nvSpPr>
        <p:spPr bwMode="auto">
          <a:xfrm>
            <a:off x="2438400" y="3395663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30"/>
          <p:cNvSpPr>
            <a:spLocks noChangeShapeType="1"/>
          </p:cNvSpPr>
          <p:nvPr/>
        </p:nvSpPr>
        <p:spPr bwMode="auto">
          <a:xfrm>
            <a:off x="2438400" y="5202238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Line 13"/>
          <p:cNvSpPr>
            <a:spLocks noChangeShapeType="1"/>
          </p:cNvSpPr>
          <p:nvPr/>
        </p:nvSpPr>
        <p:spPr bwMode="auto">
          <a:xfrm>
            <a:off x="2438400" y="450757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16"/>
          <p:cNvSpPr>
            <a:spLocks noChangeShapeType="1"/>
          </p:cNvSpPr>
          <p:nvPr/>
        </p:nvSpPr>
        <p:spPr bwMode="auto">
          <a:xfrm>
            <a:off x="2438400" y="542197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Line 27"/>
          <p:cNvSpPr>
            <a:spLocks noChangeShapeType="1"/>
          </p:cNvSpPr>
          <p:nvPr/>
        </p:nvSpPr>
        <p:spPr bwMode="auto">
          <a:xfrm>
            <a:off x="2438400" y="6314151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000108"/>
            <a:ext cx="59245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Down Arrow 13"/>
          <p:cNvSpPr/>
          <p:nvPr/>
        </p:nvSpPr>
        <p:spPr>
          <a:xfrm>
            <a:off x="4214810" y="1928802"/>
            <a:ext cx="71438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1128" y="2449824"/>
            <a:ext cx="5867400" cy="209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Down Arrow 15"/>
          <p:cNvSpPr/>
          <p:nvPr/>
        </p:nvSpPr>
        <p:spPr>
          <a:xfrm>
            <a:off x="4143372" y="4357694"/>
            <a:ext cx="71438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5000636"/>
            <a:ext cx="35433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429124" y="5072074"/>
            <a:ext cx="2071702" cy="85725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071546"/>
            <a:ext cx="37147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30" name="Slide Number Placeholder 4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6FB061-F935-4583-A428-E6DAD8B8B2B6}" type="slidenum">
              <a:rPr lang="ar-SA">
                <a:latin typeface="Arial" pitchFamily="34" charset="0"/>
                <a:cs typeface="Arial" pitchFamily="34" charset="0"/>
              </a:rPr>
              <a:pPr/>
              <a:t>29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itle 4"/>
          <p:cNvSpPr txBox="1">
            <a:spLocks/>
          </p:cNvSpPr>
          <p:nvPr/>
        </p:nvSpPr>
        <p:spPr bwMode="auto">
          <a:xfrm>
            <a:off x="714348" y="21429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نمایش هندسی رگرسیون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2438400" y="2481263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Line 27"/>
          <p:cNvSpPr>
            <a:spLocks noChangeShapeType="1"/>
          </p:cNvSpPr>
          <p:nvPr/>
        </p:nvSpPr>
        <p:spPr bwMode="auto">
          <a:xfrm>
            <a:off x="2438400" y="6314151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214810" y="1928802"/>
            <a:ext cx="71438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7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500306"/>
            <a:ext cx="42100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7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3714752"/>
            <a:ext cx="556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Down Arrow 15"/>
          <p:cNvSpPr/>
          <p:nvPr/>
        </p:nvSpPr>
        <p:spPr>
          <a:xfrm>
            <a:off x="4204332" y="3321374"/>
            <a:ext cx="71438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 rot="5400000">
            <a:off x="5000628" y="3429000"/>
            <a:ext cx="500066" cy="26432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43438" y="521495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/>
              <a:t>ماتریس </a:t>
            </a:r>
            <a:r>
              <a:rPr lang="en-US" sz="2400" dirty="0" smtClean="0"/>
              <a:t>Hat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 animBg="1"/>
      <p:bldP spid="16" grpId="0" animBg="1"/>
      <p:bldP spid="20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مهندسی معکوس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idx="1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80233-2C4C-4F0F-A260-0029BA94576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8662" y="1285860"/>
            <a:ext cx="77867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مهندسی معکوس، فرآیند درک ساختار و روابط درونی یک سیستم است. 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 با استفاده از مهندسی معکوس می تواند فهمید که یک سیستم: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 چه شکلی دارد؟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چگونه کار می کند؟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 و چه اعمالی را انجام نمی دهد؟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 مهندسی معکوس می تواند بر سه جنبه اصلی یک سیستم اِعمال شود: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 داده ها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کد (پروسس)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 و کنترل</a:t>
            </a:r>
          </a:p>
          <a:p>
            <a:pPr lvl="1" algn="r" rtl="1">
              <a:buFont typeface="Arial" pitchFamily="34" charset="0"/>
              <a:buChar char="•"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dirty="0" smtClean="0"/>
          </a:p>
          <a:p>
            <a:pPr lvl="1" algn="r" rtl="1"/>
            <a:endParaRPr lang="fa-IR" dirty="0" smtClean="0"/>
          </a:p>
          <a:p>
            <a:pPr lvl="2" algn="r" rtl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" name="Content Placeholder 5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هدف استفاده از روشی رگرسیونی که</a:t>
            </a:r>
          </a:p>
        </p:txBody>
      </p:sp>
      <p:sp>
        <p:nvSpPr>
          <p:cNvPr id="25630" name="Slide Number Placeholder 4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6FB061-F935-4583-A428-E6DAD8B8B2B6}" type="slidenum">
              <a:rPr lang="ar-SA">
                <a:latin typeface="Arial" pitchFamily="34" charset="0"/>
                <a:cs typeface="Arial" pitchFamily="34" charset="0"/>
              </a:rPr>
              <a:pPr/>
              <a:t>30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itle 4"/>
          <p:cNvSpPr txBox="1">
            <a:spLocks/>
          </p:cNvSpPr>
          <p:nvPr/>
        </p:nvSpPr>
        <p:spPr bwMode="auto">
          <a:xfrm>
            <a:off x="714348" y="21429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انتخاب زیرمجموعه ای از متغیرها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2438400" y="2481263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30"/>
          <p:cNvSpPr>
            <a:spLocks noChangeShapeType="1"/>
          </p:cNvSpPr>
          <p:nvPr/>
        </p:nvSpPr>
        <p:spPr bwMode="auto">
          <a:xfrm>
            <a:off x="2438400" y="5202238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rot="5400000">
            <a:off x="3929852" y="2213760"/>
            <a:ext cx="857256" cy="1588"/>
          </a:xfrm>
          <a:prstGeom prst="straightConnector1">
            <a:avLst/>
          </a:prstGeom>
          <a:ln w="1079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714620"/>
            <a:ext cx="34099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Arrow Connector 21"/>
          <p:cNvCxnSpPr/>
          <p:nvPr/>
        </p:nvCxnSpPr>
        <p:spPr>
          <a:xfrm rot="5400000">
            <a:off x="3929852" y="3928272"/>
            <a:ext cx="857256" cy="1588"/>
          </a:xfrm>
          <a:prstGeom prst="straightConnector1">
            <a:avLst/>
          </a:prstGeom>
          <a:ln w="1079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57290" y="4714884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cs typeface="B Nazanin" pitchFamily="2" charset="-78"/>
              </a:rPr>
              <a:t>زیر مجموعه ای با </a:t>
            </a:r>
            <a:r>
              <a:rPr lang="en-US" sz="2000" b="1" dirty="0" smtClean="0">
                <a:cs typeface="B Nazanin" pitchFamily="2" charset="-78"/>
              </a:rPr>
              <a:t>k</a:t>
            </a:r>
            <a:r>
              <a:rPr lang="fa-IR" sz="2000" b="1" dirty="0" smtClean="0">
                <a:cs typeface="B Nazanin" pitchFamily="2" charset="-78"/>
              </a:rPr>
              <a:t> متغیر و کمترین باقیمانده مجموع مربعات</a:t>
            </a:r>
            <a:endParaRPr lang="en-US" sz="20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" name="Content Placeholder 5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endParaRPr lang="fa-IR" sz="3200" dirty="0" smtClean="0">
              <a:cs typeface="B Nazanin" pitchFamily="2" charset="-78"/>
            </a:endParaRPr>
          </a:p>
        </p:txBody>
      </p:sp>
      <p:sp>
        <p:nvSpPr>
          <p:cNvPr id="25630" name="Slide Number Placeholder 4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6FB061-F935-4583-A428-E6DAD8B8B2B6}" type="slidenum">
              <a:rPr lang="ar-SA">
                <a:latin typeface="Arial" pitchFamily="34" charset="0"/>
                <a:cs typeface="Arial" pitchFamily="34" charset="0"/>
              </a:rPr>
              <a:pPr/>
              <a:t>31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itle 4"/>
          <p:cNvSpPr txBox="1">
            <a:spLocks/>
          </p:cNvSpPr>
          <p:nvPr/>
        </p:nvSpPr>
        <p:spPr bwMode="auto">
          <a:xfrm>
            <a:off x="714348" y="21429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روشهای انتخاب متغیرها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8" name="Line 30"/>
          <p:cNvSpPr>
            <a:spLocks noChangeShapeType="1"/>
          </p:cNvSpPr>
          <p:nvPr/>
        </p:nvSpPr>
        <p:spPr bwMode="auto">
          <a:xfrm>
            <a:off x="2438400" y="5202238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6"/>
          <p:cNvGrpSpPr>
            <a:grpSpLocks/>
          </p:cNvGrpSpPr>
          <p:nvPr/>
        </p:nvGrpSpPr>
        <p:grpSpPr bwMode="auto">
          <a:xfrm flipH="1">
            <a:off x="1357290" y="1746250"/>
            <a:ext cx="7143800" cy="1301750"/>
            <a:chOff x="912" y="1008"/>
            <a:chExt cx="3984" cy="912"/>
          </a:xfrm>
        </p:grpSpPr>
        <p:sp>
          <p:nvSpPr>
            <p:cNvPr id="14" name="AutoShape 7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15" name="Group 8"/>
            <p:cNvGrpSpPr>
              <a:grpSpLocks/>
            </p:cNvGrpSpPr>
            <p:nvPr/>
          </p:nvGrpSpPr>
          <p:grpSpPr bwMode="auto">
            <a:xfrm>
              <a:off x="999" y="1097"/>
              <a:ext cx="761" cy="741"/>
              <a:chOff x="999" y="1097"/>
              <a:chExt cx="761" cy="741"/>
            </a:xfrm>
          </p:grpSpPr>
          <p:sp>
            <p:nvSpPr>
              <p:cNvPr id="17" name="AutoShape 9"/>
              <p:cNvSpPr>
                <a:spLocks noChangeArrowheads="1"/>
              </p:cNvSpPr>
              <p:nvPr/>
            </p:nvSpPr>
            <p:spPr bwMode="gray">
              <a:xfrm>
                <a:off x="999" y="1097"/>
                <a:ext cx="761" cy="74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gray">
              <a:xfrm>
                <a:off x="1048" y="1140"/>
                <a:ext cx="384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gray">
              <a:xfrm>
                <a:off x="1256" y="1286"/>
                <a:ext cx="253" cy="4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fa-IR" sz="4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+mn-cs"/>
                  </a:rPr>
                  <a:t>1</a:t>
                </a:r>
                <a:endParaRPr lang="en-US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endParaRPr>
              </a:p>
            </p:txBody>
          </p:sp>
        </p:grpSp>
        <p:sp>
          <p:nvSpPr>
            <p:cNvPr id="16" name="Text Box 12"/>
            <p:cNvSpPr txBox="1">
              <a:spLocks noChangeArrowheads="1"/>
            </p:cNvSpPr>
            <p:nvPr/>
          </p:nvSpPr>
          <p:spPr bwMode="gray">
            <a:xfrm>
              <a:off x="1872" y="1286"/>
              <a:ext cx="3024" cy="4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lvl="0" indent="-342900" algn="r" rtl="1" eaLnBrk="0" hangingPunct="0">
                <a:spcBef>
                  <a:spcPct val="20000"/>
                </a:spcBef>
                <a:buClr>
                  <a:srgbClr val="1129A1"/>
                </a:buClr>
              </a:pPr>
              <a:r>
                <a:rPr lang="fa-IR" sz="3200" kern="0" dirty="0" smtClean="0">
                  <a:solidFill>
                    <a:srgbClr val="000000"/>
                  </a:solidFill>
                  <a:latin typeface="Times New Roman"/>
                  <a:cs typeface="B Nazanin" pitchFamily="2" charset="-78"/>
                </a:rPr>
                <a:t>روش حذف پیشرو- همواره قابل استفاده</a:t>
              </a:r>
            </a:p>
          </p:txBody>
        </p:sp>
      </p:grpSp>
      <p:grpSp>
        <p:nvGrpSpPr>
          <p:cNvPr id="20" name="Group 13"/>
          <p:cNvGrpSpPr>
            <a:grpSpLocks/>
          </p:cNvGrpSpPr>
          <p:nvPr/>
        </p:nvGrpSpPr>
        <p:grpSpPr bwMode="auto">
          <a:xfrm flipH="1">
            <a:off x="1357290" y="3276600"/>
            <a:ext cx="7143800" cy="1301750"/>
            <a:chOff x="912" y="2016"/>
            <a:chExt cx="3984" cy="912"/>
          </a:xfrm>
        </p:grpSpPr>
        <p:sp>
          <p:nvSpPr>
            <p:cNvPr id="21" name="AutoShape 14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999" y="2105"/>
              <a:ext cx="761" cy="741"/>
              <a:chOff x="999" y="2105"/>
              <a:chExt cx="761" cy="741"/>
            </a:xfrm>
          </p:grpSpPr>
          <p:sp>
            <p:nvSpPr>
              <p:cNvPr id="26" name="AutoShape 16"/>
              <p:cNvSpPr>
                <a:spLocks noChangeArrowheads="1"/>
              </p:cNvSpPr>
              <p:nvPr/>
            </p:nvSpPr>
            <p:spPr bwMode="gray">
              <a:xfrm>
                <a:off x="999" y="2105"/>
                <a:ext cx="761" cy="74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gray">
              <a:xfrm>
                <a:off x="1048" y="2148"/>
                <a:ext cx="384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8" name="Text Box 18"/>
              <p:cNvSpPr txBox="1">
                <a:spLocks noChangeArrowheads="1"/>
              </p:cNvSpPr>
              <p:nvPr/>
            </p:nvSpPr>
            <p:spPr bwMode="gray">
              <a:xfrm>
                <a:off x="1111" y="2304"/>
                <a:ext cx="553" cy="4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fa-IR" sz="36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+mn-cs"/>
                  </a:rPr>
                  <a:t>2</a:t>
                </a:r>
                <a:endParaRPr lang="en-US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endParaRPr>
              </a:p>
            </p:txBody>
          </p:sp>
        </p:grpSp>
        <p:sp>
          <p:nvSpPr>
            <p:cNvPr id="25" name="Text Box 19"/>
            <p:cNvSpPr txBox="1">
              <a:spLocks noChangeArrowheads="1"/>
            </p:cNvSpPr>
            <p:nvPr/>
          </p:nvSpPr>
          <p:spPr bwMode="gray">
            <a:xfrm>
              <a:off x="1809" y="2223"/>
              <a:ext cx="3048" cy="6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lvl="0" indent="-342900" algn="r" rtl="1" eaLnBrk="0" hangingPunct="0">
                <a:spcBef>
                  <a:spcPct val="20000"/>
                </a:spcBef>
                <a:buClr>
                  <a:srgbClr val="1129A1"/>
                </a:buClr>
              </a:pPr>
              <a:r>
                <a:rPr lang="fa-IR" sz="3200" kern="0" dirty="0" smtClean="0">
                  <a:solidFill>
                    <a:srgbClr val="000000"/>
                  </a:solidFill>
                  <a:latin typeface="Times New Roman"/>
                  <a:cs typeface="B Nazanin" pitchFamily="2" charset="-78"/>
                </a:rPr>
                <a:t> روش حذف پسرو- </a:t>
              </a:r>
              <a:r>
                <a:rPr lang="en-US" sz="3200" kern="0" dirty="0" smtClean="0">
                  <a:solidFill>
                    <a:srgbClr val="000000"/>
                  </a:solidFill>
                  <a:latin typeface="Times New Roman"/>
                  <a:cs typeface="B Nazanin" pitchFamily="2" charset="-78"/>
                </a:rPr>
                <a:t>N&gt;P </a:t>
              </a:r>
              <a:endParaRPr lang="fa-IR" sz="3200" kern="0" dirty="0" smtClean="0">
                <a:solidFill>
                  <a:srgbClr val="000000"/>
                </a:solidFill>
                <a:latin typeface="Times New Roman"/>
                <a:cs typeface="B Nazanin" pitchFamily="2" charset="-78"/>
              </a:endParaRPr>
            </a:p>
            <a:p>
              <a:pPr algn="r" rtl="1" eaLnBrk="0" hangingPunct="0"/>
              <a:endParaRPr lang="en-US" sz="2400" dirty="0">
                <a:solidFill>
                  <a:srgbClr val="000000"/>
                </a:solidFill>
                <a:cs typeface="B Lotus" pitchFamily="2" charset="-78"/>
              </a:endParaRPr>
            </a:p>
          </p:txBody>
        </p:sp>
      </p:grpSp>
      <p:grpSp>
        <p:nvGrpSpPr>
          <p:cNvPr id="29" name="Group 20"/>
          <p:cNvGrpSpPr>
            <a:grpSpLocks/>
          </p:cNvGrpSpPr>
          <p:nvPr/>
        </p:nvGrpSpPr>
        <p:grpSpPr bwMode="auto">
          <a:xfrm flipH="1">
            <a:off x="1357290" y="4816475"/>
            <a:ext cx="7143800" cy="1301750"/>
            <a:chOff x="912" y="3036"/>
            <a:chExt cx="3984" cy="912"/>
          </a:xfrm>
        </p:grpSpPr>
        <p:sp>
          <p:nvSpPr>
            <p:cNvPr id="30" name="AutoShape 21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31" name="Group 22"/>
            <p:cNvGrpSpPr>
              <a:grpSpLocks/>
            </p:cNvGrpSpPr>
            <p:nvPr/>
          </p:nvGrpSpPr>
          <p:grpSpPr bwMode="auto">
            <a:xfrm>
              <a:off x="999" y="3125"/>
              <a:ext cx="761" cy="741"/>
              <a:chOff x="999" y="3125"/>
              <a:chExt cx="761" cy="741"/>
            </a:xfrm>
          </p:grpSpPr>
          <p:sp>
            <p:nvSpPr>
              <p:cNvPr id="33" name="AutoShape 23"/>
              <p:cNvSpPr>
                <a:spLocks noChangeArrowheads="1"/>
              </p:cNvSpPr>
              <p:nvPr/>
            </p:nvSpPr>
            <p:spPr bwMode="gray">
              <a:xfrm>
                <a:off x="999" y="3125"/>
                <a:ext cx="761" cy="74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>
                <a:off x="1048" y="3168"/>
                <a:ext cx="384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35" name="Text Box 25"/>
              <p:cNvSpPr txBox="1">
                <a:spLocks noChangeArrowheads="1"/>
              </p:cNvSpPr>
              <p:nvPr/>
            </p:nvSpPr>
            <p:spPr bwMode="gray">
              <a:xfrm>
                <a:off x="1111" y="3324"/>
                <a:ext cx="553" cy="4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fa-IR" sz="36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+mn-cs"/>
                  </a:rPr>
                  <a:t>3</a:t>
                </a:r>
                <a:endParaRPr lang="en-US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2" name="Text Box 26"/>
            <p:cNvSpPr txBox="1">
              <a:spLocks noChangeArrowheads="1"/>
            </p:cNvSpPr>
            <p:nvPr/>
          </p:nvSpPr>
          <p:spPr bwMode="gray">
            <a:xfrm>
              <a:off x="1872" y="3161"/>
              <a:ext cx="2928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lvl="0" indent="-342900" algn="r" rtl="1" eaLnBrk="0" hangingPunct="0">
                <a:spcBef>
                  <a:spcPct val="20000"/>
                </a:spcBef>
                <a:buClr>
                  <a:srgbClr val="1129A1"/>
                </a:buClr>
              </a:pPr>
              <a:r>
                <a:rPr lang="fa-IR" sz="3200" kern="0" dirty="0" smtClean="0">
                  <a:solidFill>
                    <a:srgbClr val="000000"/>
                  </a:solidFill>
                  <a:latin typeface="Times New Roman"/>
                  <a:cs typeface="B Nazanin" pitchFamily="2" charset="-78"/>
                </a:rPr>
                <a:t>روش حذف گام به گام</a:t>
              </a:r>
              <a:r>
                <a:rPr lang="en-US" sz="3200" kern="0" dirty="0" smtClean="0">
                  <a:solidFill>
                    <a:srgbClr val="000000"/>
                  </a:solidFill>
                  <a:latin typeface="Times New Roman"/>
                  <a:cs typeface="B Nazanin" pitchFamily="2" charset="-78"/>
                </a:rPr>
                <a:t>- </a:t>
              </a:r>
              <a:r>
                <a:rPr lang="fa-IR" sz="3200" kern="0" dirty="0" smtClean="0">
                  <a:solidFill>
                    <a:srgbClr val="000000"/>
                  </a:solidFill>
                  <a:latin typeface="Times New Roman"/>
                  <a:cs typeface="B Nazanin" pitchFamily="2" charset="-78"/>
                </a:rPr>
                <a:t> ترکیبی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30" name="Slide Number Placeholder 4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6FB061-F935-4583-A428-E6DAD8B8B2B6}" type="slidenum">
              <a:rPr lang="ar-SA">
                <a:latin typeface="Arial" pitchFamily="34" charset="0"/>
                <a:cs typeface="Arial" pitchFamily="34" charset="0"/>
              </a:rPr>
              <a:pPr/>
              <a:t>32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itle 4"/>
          <p:cNvSpPr txBox="1">
            <a:spLocks/>
          </p:cNvSpPr>
          <p:nvPr/>
        </p:nvSpPr>
        <p:spPr bwMode="auto">
          <a:xfrm>
            <a:off x="714348" y="21429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روشهای انتخاب متغیرها: حذف</a:t>
            </a:r>
            <a:r>
              <a:rPr kumimoji="0" lang="fa-IR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پیشرو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flipH="1">
            <a:off x="1357290" y="1746250"/>
            <a:ext cx="7143800" cy="825494"/>
            <a:chOff x="912" y="1008"/>
            <a:chExt cx="3984" cy="912"/>
          </a:xfrm>
        </p:grpSpPr>
        <p:sp>
          <p:nvSpPr>
            <p:cNvPr id="14" name="AutoShape 7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999" y="1097"/>
              <a:ext cx="761" cy="741"/>
              <a:chOff x="999" y="1097"/>
              <a:chExt cx="761" cy="741"/>
            </a:xfrm>
          </p:grpSpPr>
          <p:sp>
            <p:nvSpPr>
              <p:cNvPr id="17" name="AutoShape 9"/>
              <p:cNvSpPr>
                <a:spLocks noChangeArrowheads="1"/>
              </p:cNvSpPr>
              <p:nvPr/>
            </p:nvSpPr>
            <p:spPr bwMode="gray">
              <a:xfrm>
                <a:off x="999" y="1097"/>
                <a:ext cx="761" cy="74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gray">
              <a:xfrm>
                <a:off x="1048" y="1140"/>
                <a:ext cx="384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gray">
              <a:xfrm>
                <a:off x="1256" y="1202"/>
                <a:ext cx="253" cy="4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fa-IR" sz="4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+mn-cs"/>
                  </a:rPr>
                  <a:t>1</a:t>
                </a:r>
                <a:endParaRPr lang="en-US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endParaRPr>
              </a:p>
            </p:txBody>
          </p:sp>
        </p:grpSp>
        <p:sp>
          <p:nvSpPr>
            <p:cNvPr id="16" name="Text Box 12"/>
            <p:cNvSpPr txBox="1">
              <a:spLocks noChangeArrowheads="1"/>
            </p:cNvSpPr>
            <p:nvPr/>
          </p:nvSpPr>
          <p:spPr bwMode="gray">
            <a:xfrm>
              <a:off x="1872" y="1286"/>
              <a:ext cx="3024" cy="4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lvl="0" indent="-342900" algn="r" rtl="1" eaLnBrk="0" hangingPunct="0">
                <a:spcBef>
                  <a:spcPct val="20000"/>
                </a:spcBef>
                <a:buClr>
                  <a:srgbClr val="1129A1"/>
                </a:buClr>
              </a:pPr>
              <a:r>
                <a:rPr lang="fa-IR" sz="3200" kern="0" dirty="0" smtClean="0">
                  <a:solidFill>
                    <a:srgbClr val="000000"/>
                  </a:solidFill>
                  <a:latin typeface="Times New Roman"/>
                  <a:cs typeface="B Nazanin" pitchFamily="2" charset="-78"/>
                </a:rPr>
                <a:t>حذف متغیر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 flipH="1">
            <a:off x="1346818" y="2786058"/>
            <a:ext cx="7143800" cy="928694"/>
            <a:chOff x="878" y="2016"/>
            <a:chExt cx="3984" cy="912"/>
          </a:xfrm>
        </p:grpSpPr>
        <p:sp>
          <p:nvSpPr>
            <p:cNvPr id="21" name="AutoShape 14"/>
            <p:cNvSpPr>
              <a:spLocks noChangeArrowheads="1"/>
            </p:cNvSpPr>
            <p:nvPr/>
          </p:nvSpPr>
          <p:spPr bwMode="gray">
            <a:xfrm>
              <a:off x="878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999" y="2105"/>
              <a:ext cx="761" cy="741"/>
              <a:chOff x="999" y="2105"/>
              <a:chExt cx="761" cy="741"/>
            </a:xfrm>
          </p:grpSpPr>
          <p:sp>
            <p:nvSpPr>
              <p:cNvPr id="26" name="AutoShape 16"/>
              <p:cNvSpPr>
                <a:spLocks noChangeArrowheads="1"/>
              </p:cNvSpPr>
              <p:nvPr/>
            </p:nvSpPr>
            <p:spPr bwMode="gray">
              <a:xfrm>
                <a:off x="999" y="2105"/>
                <a:ext cx="761" cy="74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gray">
              <a:xfrm>
                <a:off x="1048" y="2148"/>
                <a:ext cx="384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8" name="Text Box 18"/>
              <p:cNvSpPr txBox="1">
                <a:spLocks noChangeArrowheads="1"/>
              </p:cNvSpPr>
              <p:nvPr/>
            </p:nvSpPr>
            <p:spPr bwMode="gray">
              <a:xfrm>
                <a:off x="1111" y="2199"/>
                <a:ext cx="553" cy="4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fa-IR" sz="36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+mn-cs"/>
                  </a:rPr>
                  <a:t>2</a:t>
                </a:r>
                <a:endParaRPr lang="en-US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endParaRPr>
              </a:p>
            </p:txBody>
          </p:sp>
        </p:grpSp>
        <p:sp>
          <p:nvSpPr>
            <p:cNvPr id="25" name="Text Box 19"/>
            <p:cNvSpPr txBox="1">
              <a:spLocks noChangeArrowheads="1"/>
            </p:cNvSpPr>
            <p:nvPr/>
          </p:nvSpPr>
          <p:spPr bwMode="gray">
            <a:xfrm>
              <a:off x="1809" y="2223"/>
              <a:ext cx="3048" cy="6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lvl="0" indent="-342900" algn="r" rtl="1" eaLnBrk="0" hangingPunct="0">
                <a:spcBef>
                  <a:spcPct val="20000"/>
                </a:spcBef>
                <a:buClr>
                  <a:srgbClr val="1129A1"/>
                </a:buClr>
              </a:pPr>
              <a:r>
                <a:rPr lang="fa-IR" sz="3200" kern="0" dirty="0" smtClean="0">
                  <a:solidFill>
                    <a:srgbClr val="000000"/>
                  </a:solidFill>
                  <a:latin typeface="Times New Roman"/>
                  <a:cs typeface="B Nazanin" pitchFamily="2" charset="-78"/>
                </a:rPr>
                <a:t>اضافه کردن متغیر با بیشترین بهبود مدل</a:t>
              </a:r>
            </a:p>
            <a:p>
              <a:pPr algn="r" rtl="1" eaLnBrk="0" hangingPunct="0"/>
              <a:endParaRPr lang="en-US" sz="2400" dirty="0">
                <a:solidFill>
                  <a:srgbClr val="000000"/>
                </a:solidFill>
                <a:cs typeface="B Lotus" pitchFamily="2" charset="-78"/>
              </a:endParaRPr>
            </a:p>
          </p:txBody>
        </p:sp>
      </p:grpSp>
      <p:pic>
        <p:nvPicPr>
          <p:cNvPr id="270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143380"/>
            <a:ext cx="50673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Straight Arrow Connector 35"/>
          <p:cNvCxnSpPr/>
          <p:nvPr/>
        </p:nvCxnSpPr>
        <p:spPr>
          <a:xfrm flipV="1">
            <a:off x="1357290" y="4929198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6200" y="5271148"/>
            <a:ext cx="20002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rtl="1"/>
            <a:r>
              <a:rPr lang="fa-IR" dirty="0" smtClean="0"/>
              <a:t>آماره </a:t>
            </a:r>
            <a:r>
              <a:rPr lang="en-US" dirty="0" smtClean="0"/>
              <a:t>F-Ratio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rot="10800000">
            <a:off x="6215074" y="4643446"/>
            <a:ext cx="1495404" cy="1086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29388" y="5715016"/>
            <a:ext cx="20002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rtl="1"/>
            <a:r>
              <a:rPr lang="fa-IR" dirty="0" smtClean="0"/>
              <a:t>در مدل حاوی </a:t>
            </a:r>
            <a:r>
              <a:rPr lang="en-US" dirty="0" smtClean="0"/>
              <a:t>k</a:t>
            </a:r>
            <a:r>
              <a:rPr lang="fa-IR" dirty="0" smtClean="0"/>
              <a:t> ورودی و ورودی جدید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rot="5400000" flipH="1" flipV="1">
            <a:off x="3526132" y="5184454"/>
            <a:ext cx="1229686" cy="290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714612" y="5929330"/>
            <a:ext cx="20002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rtl="1"/>
            <a:r>
              <a:rPr lang="fa-IR" dirty="0" smtClean="0"/>
              <a:t>در مدل حاوی </a:t>
            </a:r>
            <a:r>
              <a:rPr lang="en-US" dirty="0" smtClean="0"/>
              <a:t>k</a:t>
            </a:r>
            <a:r>
              <a:rPr lang="fa-IR" dirty="0" smtClean="0"/>
              <a:t> ورودی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30" name="Slide Number Placeholder 4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6FB061-F935-4583-A428-E6DAD8B8B2B6}" type="slidenum">
              <a:rPr lang="ar-SA">
                <a:latin typeface="Arial" pitchFamily="34" charset="0"/>
                <a:cs typeface="Arial" pitchFamily="34" charset="0"/>
              </a:rPr>
              <a:pPr/>
              <a:t>33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itle 4"/>
          <p:cNvSpPr txBox="1">
            <a:spLocks/>
          </p:cNvSpPr>
          <p:nvPr/>
        </p:nvSpPr>
        <p:spPr bwMode="auto">
          <a:xfrm>
            <a:off x="714348" y="21429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روشهای انتخاب متغیرها: حذف</a:t>
            </a:r>
            <a:r>
              <a:rPr kumimoji="0" lang="fa-IR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پسرو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flipH="1">
            <a:off x="1357290" y="1746250"/>
            <a:ext cx="7143800" cy="836356"/>
            <a:chOff x="912" y="1008"/>
            <a:chExt cx="3984" cy="924"/>
          </a:xfrm>
        </p:grpSpPr>
        <p:sp>
          <p:nvSpPr>
            <p:cNvPr id="14" name="AutoShape 7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999" y="1097"/>
              <a:ext cx="761" cy="741"/>
              <a:chOff x="999" y="1097"/>
              <a:chExt cx="761" cy="741"/>
            </a:xfrm>
          </p:grpSpPr>
          <p:sp>
            <p:nvSpPr>
              <p:cNvPr id="17" name="AutoShape 9"/>
              <p:cNvSpPr>
                <a:spLocks noChangeArrowheads="1"/>
              </p:cNvSpPr>
              <p:nvPr/>
            </p:nvSpPr>
            <p:spPr bwMode="gray">
              <a:xfrm>
                <a:off x="999" y="1097"/>
                <a:ext cx="761" cy="74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gray">
              <a:xfrm>
                <a:off x="1048" y="1140"/>
                <a:ext cx="384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gray">
              <a:xfrm>
                <a:off x="1256" y="1202"/>
                <a:ext cx="253" cy="4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fa-IR" sz="4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+mn-cs"/>
                  </a:rPr>
                  <a:t>1</a:t>
                </a:r>
                <a:endParaRPr lang="en-US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endParaRPr>
              </a:p>
            </p:txBody>
          </p:sp>
        </p:grpSp>
        <p:sp>
          <p:nvSpPr>
            <p:cNvPr id="16" name="Text Box 12"/>
            <p:cNvSpPr txBox="1">
              <a:spLocks noChangeArrowheads="1"/>
            </p:cNvSpPr>
            <p:nvPr/>
          </p:nvSpPr>
          <p:spPr bwMode="gray">
            <a:xfrm>
              <a:off x="1872" y="1286"/>
              <a:ext cx="3024" cy="6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lvl="0" indent="-342900" algn="r" rtl="1" eaLnBrk="0" hangingPunct="0">
                <a:spcBef>
                  <a:spcPct val="20000"/>
                </a:spcBef>
                <a:buClr>
                  <a:srgbClr val="1129A1"/>
                </a:buClr>
              </a:pPr>
              <a:r>
                <a:rPr lang="fa-IR" sz="3200" kern="0" dirty="0" smtClean="0">
                  <a:solidFill>
                    <a:srgbClr val="000000"/>
                  </a:solidFill>
                  <a:latin typeface="Times New Roman"/>
                  <a:cs typeface="B Nazanin" pitchFamily="2" charset="-78"/>
                </a:rPr>
                <a:t>آغاز با مدل کامل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 flipH="1">
            <a:off x="1346818" y="2786058"/>
            <a:ext cx="7143800" cy="1164941"/>
            <a:chOff x="878" y="2016"/>
            <a:chExt cx="3984" cy="1144"/>
          </a:xfrm>
        </p:grpSpPr>
        <p:sp>
          <p:nvSpPr>
            <p:cNvPr id="21" name="AutoShape 14"/>
            <p:cNvSpPr>
              <a:spLocks noChangeArrowheads="1"/>
            </p:cNvSpPr>
            <p:nvPr/>
          </p:nvSpPr>
          <p:spPr bwMode="gray">
            <a:xfrm>
              <a:off x="878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999" y="2105"/>
              <a:ext cx="761" cy="741"/>
              <a:chOff x="999" y="2105"/>
              <a:chExt cx="761" cy="741"/>
            </a:xfrm>
          </p:grpSpPr>
          <p:sp>
            <p:nvSpPr>
              <p:cNvPr id="26" name="AutoShape 16"/>
              <p:cNvSpPr>
                <a:spLocks noChangeArrowheads="1"/>
              </p:cNvSpPr>
              <p:nvPr/>
            </p:nvSpPr>
            <p:spPr bwMode="gray">
              <a:xfrm>
                <a:off x="999" y="2105"/>
                <a:ext cx="761" cy="74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gray">
              <a:xfrm>
                <a:off x="1048" y="2148"/>
                <a:ext cx="384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8" name="Text Box 18"/>
              <p:cNvSpPr txBox="1">
                <a:spLocks noChangeArrowheads="1"/>
              </p:cNvSpPr>
              <p:nvPr/>
            </p:nvSpPr>
            <p:spPr bwMode="gray">
              <a:xfrm>
                <a:off x="1111" y="2199"/>
                <a:ext cx="553" cy="4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fa-IR" sz="36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+mn-cs"/>
                  </a:rPr>
                  <a:t>2</a:t>
                </a:r>
                <a:endParaRPr lang="en-US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endParaRPr>
              </a:p>
            </p:txBody>
          </p:sp>
        </p:grpSp>
        <p:sp>
          <p:nvSpPr>
            <p:cNvPr id="25" name="Text Box 19"/>
            <p:cNvSpPr txBox="1">
              <a:spLocks noChangeArrowheads="1"/>
            </p:cNvSpPr>
            <p:nvPr/>
          </p:nvSpPr>
          <p:spPr bwMode="gray">
            <a:xfrm>
              <a:off x="1809" y="2223"/>
              <a:ext cx="3048" cy="9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lvl="0" indent="-342900" algn="r" rtl="1" eaLnBrk="0" hangingPunct="0">
                <a:spcBef>
                  <a:spcPct val="20000"/>
                </a:spcBef>
                <a:buClr>
                  <a:srgbClr val="1129A1"/>
                </a:buClr>
              </a:pPr>
              <a:r>
                <a:rPr lang="fa-IR" sz="3200" kern="0" dirty="0" smtClean="0">
                  <a:solidFill>
                    <a:srgbClr val="000000"/>
                  </a:solidFill>
                  <a:latin typeface="Times New Roman"/>
                  <a:cs typeface="B Nazanin" pitchFamily="2" charset="-78"/>
                </a:rPr>
                <a:t>حذف متغیر با کمترین بهبود مدل</a:t>
              </a:r>
            </a:p>
            <a:p>
              <a:pPr algn="r" rtl="1" eaLnBrk="0" hangingPunct="0"/>
              <a:endParaRPr lang="en-US" sz="2400" dirty="0">
                <a:solidFill>
                  <a:srgbClr val="000000"/>
                </a:solidFill>
                <a:cs typeface="B Lotus" pitchFamily="2" charset="-78"/>
              </a:endParaRPr>
            </a:p>
          </p:txBody>
        </p:sp>
      </p:grp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321471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Content Placeholder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3200" dirty="0" smtClean="0">
                <a:cs typeface="+mj-cs"/>
              </a:rPr>
              <a:t>فرآیندی است گسسته</a:t>
            </a:r>
          </a:p>
          <a:p>
            <a:pPr algn="r" rtl="1"/>
            <a:r>
              <a:rPr lang="fa-IR" sz="3200" dirty="0" smtClean="0">
                <a:cs typeface="+mj-cs"/>
              </a:rPr>
              <a:t>تحمیل واریانس بالا در مدل نهایی</a:t>
            </a:r>
          </a:p>
          <a:p>
            <a:pPr algn="r" rtl="1"/>
            <a:r>
              <a:rPr lang="fa-IR" sz="3200" dirty="0" smtClean="0">
                <a:cs typeface="+mj-cs"/>
              </a:rPr>
              <a:t>ناتوانی در کاهش خطای مورد انتظار مدل نهایی</a:t>
            </a:r>
          </a:p>
          <a:p>
            <a:pPr algn="r" rtl="1"/>
            <a:r>
              <a:rPr lang="fa-IR" sz="3200" dirty="0" smtClean="0">
                <a:cs typeface="+mj-cs"/>
              </a:rPr>
              <a:t>ناتوانی در حل مسئله هم خطی چندگانه</a:t>
            </a:r>
          </a:p>
          <a:p>
            <a:pPr algn="r" rtl="1">
              <a:buNone/>
            </a:pPr>
            <a:endParaRPr lang="en-US" dirty="0"/>
          </a:p>
        </p:txBody>
      </p:sp>
      <p:sp>
        <p:nvSpPr>
          <p:cNvPr id="25630" name="Slide Number Placeholder 4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6FB061-F935-4583-A428-E6DAD8B8B2B6}" type="slidenum">
              <a:rPr lang="ar-SA">
                <a:latin typeface="Arial" pitchFamily="34" charset="0"/>
                <a:cs typeface="Arial" pitchFamily="34" charset="0"/>
              </a:rPr>
              <a:pPr/>
              <a:t>34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itle 4"/>
          <p:cNvSpPr txBox="1">
            <a:spLocks/>
          </p:cNvSpPr>
          <p:nvPr/>
        </p:nvSpPr>
        <p:spPr bwMode="auto">
          <a:xfrm>
            <a:off x="714348" y="21429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روشهای انتخاب متغیرها-اشکالات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+mj-cs"/>
              </a:rPr>
              <a:t>در رگرسیون معمولی فرض بر عدم وجود رابطه قوی بین متغیرهای پیشگو</a:t>
            </a:r>
          </a:p>
          <a:p>
            <a:pPr lvl="1" algn="just" rtl="1"/>
            <a:r>
              <a:rPr lang="fa-IR" dirty="0" smtClean="0">
                <a:solidFill>
                  <a:srgbClr val="002060"/>
                </a:solidFill>
                <a:cs typeface="+mj-cs"/>
              </a:rPr>
              <a:t>تعبیر ضریب رگرسیون اندازه گیری تغییر در متغیر پاسخ با افزایش یک واحدی متغیر پیشگوی متناظر و ثابت نگاه داشتن سایر متغیرها</a:t>
            </a:r>
          </a:p>
          <a:p>
            <a:pPr algn="just" rtl="1"/>
            <a:r>
              <a:rPr lang="fa-IR" dirty="0" smtClean="0">
                <a:cs typeface="+mj-cs"/>
              </a:rPr>
              <a:t>نامعتبر بودن رگرسیون معمولی در در صورت وجود رابطه قوی بین متغیرهای پیشگو</a:t>
            </a:r>
          </a:p>
          <a:p>
            <a:pPr lvl="1" algn="just" rtl="1"/>
            <a:r>
              <a:rPr lang="fa-IR" dirty="0" smtClean="0">
                <a:cs typeface="+mj-cs"/>
              </a:rPr>
              <a:t>همخطی یا همخطی چندگانه</a:t>
            </a:r>
            <a:endParaRPr lang="en-US" dirty="0"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000100" y="214290"/>
            <a:ext cx="7848600" cy="563563"/>
          </a:xfrm>
        </p:spPr>
        <p:txBody>
          <a:bodyPr/>
          <a:lstStyle/>
          <a:p>
            <a:r>
              <a:rPr lang="fa-IR" dirty="0" smtClean="0"/>
              <a:t>داده های هم خط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Down Arrow 9"/>
          <p:cNvSpPr/>
          <p:nvPr/>
        </p:nvSpPr>
        <p:spPr>
          <a:xfrm>
            <a:off x="2786050" y="4286256"/>
            <a:ext cx="285752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Nazanin" pitchFamily="2" charset="-78"/>
              </a:rPr>
              <a:t>راه حل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57422" y="5429264"/>
            <a:ext cx="3929090" cy="100013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bg1">
                    <a:lumMod val="50000"/>
                  </a:schemeClr>
                </a:solidFill>
                <a:cs typeface="B Nazanin" pitchFamily="2" charset="-78"/>
              </a:rPr>
              <a:t>رگرسیون ستیغی- روشهای رگرسیون انقباضی</a:t>
            </a:r>
            <a:endParaRPr lang="en-US" sz="2000" dirty="0">
              <a:solidFill>
                <a:schemeClr val="bg1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80233-2C4C-4F0F-A260-0029BA94576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 smtClean="0">
                <a:cs typeface="+mj-cs"/>
              </a:rPr>
              <a:t>کشف همخطی چندگانه</a:t>
            </a:r>
          </a:p>
          <a:p>
            <a:pPr lvl="1" algn="just" rtl="1"/>
            <a:r>
              <a:rPr lang="fa-IR" dirty="0" smtClean="0">
                <a:cs typeface="+mj-cs"/>
              </a:rPr>
              <a:t>تغییرات بزرگ در ضرایب برآورد شده هنگام افزودن یا حذف یک متغیر</a:t>
            </a:r>
          </a:p>
          <a:p>
            <a:pPr lvl="1" algn="just" rtl="1"/>
            <a:r>
              <a:rPr lang="fa-IR" dirty="0" smtClean="0">
                <a:cs typeface="+mj-cs"/>
              </a:rPr>
              <a:t>تغییرات بزرگ در ضرایب برآورد شده هنگام تغییردادن یا حذف یک نقطه داده</a:t>
            </a:r>
          </a:p>
          <a:p>
            <a:pPr lvl="1" algn="just" rtl="1">
              <a:buNone/>
            </a:pPr>
            <a:endParaRPr lang="en-US" dirty="0"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000100" y="214290"/>
            <a:ext cx="7848600" cy="563563"/>
          </a:xfrm>
        </p:spPr>
        <p:txBody>
          <a:bodyPr/>
          <a:lstStyle/>
          <a:p>
            <a:r>
              <a:rPr lang="fa-IR" dirty="0" smtClean="0"/>
              <a:t>داده های هم خط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Down Arrow 8"/>
          <p:cNvSpPr/>
          <p:nvPr/>
        </p:nvSpPr>
        <p:spPr>
          <a:xfrm>
            <a:off x="3357554" y="3071810"/>
            <a:ext cx="285752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Nazanin" pitchFamily="2" charset="-78"/>
              </a:rPr>
              <a:t>رگرسیون ستیغی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43042" y="4214818"/>
            <a:ext cx="6429420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dirty="0" smtClean="0">
                <a:solidFill>
                  <a:schemeClr val="bg1">
                    <a:lumMod val="50000"/>
                  </a:schemeClr>
                </a:solidFill>
                <a:cs typeface="B Nazanin" pitchFamily="2" charset="-78"/>
              </a:rPr>
              <a:t>فراهم آوردن برآوردهای استوارتری نسبت به برآوردهای کمترین توانهای دوم برای تغییرات کم در داد ها </a:t>
            </a:r>
            <a:endParaRPr lang="en-US" sz="2000" dirty="0">
              <a:solidFill>
                <a:schemeClr val="bg1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80233-2C4C-4F0F-A260-0029BA94576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6"/>
          <p:cNvGrpSpPr>
            <a:grpSpLocks noGrp="1"/>
          </p:cNvGrpSpPr>
          <p:nvPr>
            <p:ph idx="1"/>
          </p:nvPr>
        </p:nvGrpSpPr>
        <p:grpSpPr bwMode="auto">
          <a:xfrm flipH="1">
            <a:off x="500063" y="1214438"/>
            <a:ext cx="8229600" cy="5181600"/>
            <a:chOff x="-843" y="1248"/>
            <a:chExt cx="5355" cy="442"/>
          </a:xfrm>
        </p:grpSpPr>
        <p:sp>
          <p:nvSpPr>
            <p:cNvPr id="7" name="Freeform 7"/>
            <p:cNvSpPr>
              <a:spLocks/>
            </p:cNvSpPr>
            <p:nvPr/>
          </p:nvSpPr>
          <p:spPr bwMode="gray">
            <a:xfrm>
              <a:off x="-843" y="1248"/>
              <a:ext cx="5355" cy="442"/>
            </a:xfrm>
            <a:custGeom>
              <a:avLst/>
              <a:gdLst/>
              <a:ahLst/>
              <a:cxnLst>
                <a:cxn ang="0">
                  <a:pos x="266" y="42"/>
                </a:cxn>
                <a:cxn ang="0">
                  <a:pos x="107" y="103"/>
                </a:cxn>
                <a:cxn ang="0">
                  <a:pos x="69" y="200"/>
                </a:cxn>
                <a:cxn ang="0">
                  <a:pos x="38" y="235"/>
                </a:cxn>
                <a:cxn ang="0">
                  <a:pos x="15" y="332"/>
                </a:cxn>
                <a:cxn ang="0">
                  <a:pos x="38" y="447"/>
                </a:cxn>
                <a:cxn ang="0">
                  <a:pos x="198" y="587"/>
                </a:cxn>
                <a:cxn ang="0">
                  <a:pos x="568" y="655"/>
                </a:cxn>
                <a:cxn ang="0">
                  <a:pos x="928" y="699"/>
                </a:cxn>
                <a:cxn ang="0">
                  <a:pos x="1751" y="746"/>
                </a:cxn>
                <a:cxn ang="0">
                  <a:pos x="2388" y="739"/>
                </a:cxn>
                <a:cxn ang="0">
                  <a:pos x="2624" y="761"/>
                </a:cxn>
                <a:cxn ang="0">
                  <a:pos x="3030" y="737"/>
                </a:cxn>
                <a:cxn ang="0">
                  <a:pos x="3707" y="640"/>
                </a:cxn>
                <a:cxn ang="0">
                  <a:pos x="4057" y="579"/>
                </a:cxn>
                <a:cxn ang="0">
                  <a:pos x="4225" y="526"/>
                </a:cxn>
                <a:cxn ang="0">
                  <a:pos x="4331" y="508"/>
                </a:cxn>
                <a:cxn ang="0">
                  <a:pos x="4225" y="491"/>
                </a:cxn>
                <a:cxn ang="0">
                  <a:pos x="4346" y="526"/>
                </a:cxn>
                <a:cxn ang="0">
                  <a:pos x="4643" y="455"/>
                </a:cxn>
                <a:cxn ang="0">
                  <a:pos x="4849" y="341"/>
                </a:cxn>
                <a:cxn ang="0">
                  <a:pos x="4674" y="279"/>
                </a:cxn>
                <a:cxn ang="0">
                  <a:pos x="4110" y="297"/>
                </a:cxn>
                <a:cxn ang="0">
                  <a:pos x="4293" y="297"/>
                </a:cxn>
                <a:cxn ang="0">
                  <a:pos x="4651" y="200"/>
                </a:cxn>
                <a:cxn ang="0">
                  <a:pos x="4514" y="147"/>
                </a:cxn>
                <a:cxn ang="0">
                  <a:pos x="3920" y="174"/>
                </a:cxn>
                <a:cxn ang="0">
                  <a:pos x="3966" y="147"/>
                </a:cxn>
                <a:cxn ang="0">
                  <a:pos x="3578" y="121"/>
                </a:cxn>
                <a:cxn ang="0">
                  <a:pos x="3159" y="165"/>
                </a:cxn>
                <a:cxn ang="0">
                  <a:pos x="2260" y="187"/>
                </a:cxn>
                <a:cxn ang="0">
                  <a:pos x="1880" y="175"/>
                </a:cxn>
                <a:cxn ang="0">
                  <a:pos x="1460" y="175"/>
                </a:cxn>
                <a:cxn ang="0">
                  <a:pos x="967" y="130"/>
                </a:cxn>
                <a:cxn ang="0">
                  <a:pos x="746" y="59"/>
                </a:cxn>
                <a:cxn ang="0">
                  <a:pos x="472" y="6"/>
                </a:cxn>
                <a:cxn ang="0">
                  <a:pos x="306" y="4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gray">
            <a:xfrm>
              <a:off x="-534" y="1398"/>
              <a:ext cx="4137" cy="181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24314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400" b="1" dirty="0" smtClean="0">
                  <a:solidFill>
                    <a:prstClr val="black"/>
                  </a:solidFill>
                  <a:latin typeface="Constantia"/>
                  <a:cs typeface="B Lotus" pitchFamily="2" charset="-78"/>
                </a:rPr>
                <a:t>استفاده از روش تحلیل رگرسیونی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400" b="1" dirty="0" smtClean="0">
                  <a:solidFill>
                    <a:prstClr val="black"/>
                  </a:solidFill>
                  <a:latin typeface="Constantia"/>
                  <a:cs typeface="B Lotus" pitchFamily="2" charset="-78"/>
                </a:rPr>
                <a:t>در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400" b="1" dirty="0" smtClean="0">
                  <a:solidFill>
                    <a:prstClr val="black"/>
                  </a:solidFill>
                  <a:latin typeface="Constantia"/>
                  <a:cs typeface="B Lotus" pitchFamily="2" charset="-78"/>
                </a:rPr>
                <a:t>مقوله خطایابی نرم افزار</a:t>
              </a:r>
              <a:endParaRPr lang="en-US" sz="4400" b="1" dirty="0">
                <a:solidFill>
                  <a:prstClr val="black"/>
                </a:solidFill>
                <a:latin typeface="Constantia"/>
                <a:cs typeface="B Lotus" pitchFamily="2" charset="-78"/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48791-6564-4B84-9C5F-B1AA6B248B1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138238"/>
          </a:xfrm>
        </p:spPr>
        <p:txBody>
          <a:bodyPr/>
          <a:lstStyle/>
          <a:p>
            <a:pPr algn="r" rtl="1"/>
            <a:r>
              <a:rPr lang="fa-IR" smtClean="0">
                <a:cs typeface="B Lotus" pitchFamily="2" charset="-78"/>
              </a:rPr>
              <a:t>ویندوز 2000 در حدود 63000 خطای شناخته شده در زمان استقرار آن داشته است : یعنی 2 خطا در هر 1000 خط کد</a:t>
            </a:r>
          </a:p>
          <a:p>
            <a:pPr algn="r" rtl="1">
              <a:buFont typeface="Wingdings" pitchFamily="2" charset="2"/>
              <a:buNone/>
            </a:pPr>
            <a:endParaRPr lang="fa-IR" smtClean="0">
              <a:cs typeface="B Lotus" pitchFamily="2" charset="-78"/>
            </a:endParaRPr>
          </a:p>
          <a:p>
            <a:pPr algn="r" rtl="1"/>
            <a:r>
              <a:rPr lang="fa-IR" smtClean="0">
                <a:cs typeface="B Lotus" pitchFamily="2" charset="-78"/>
              </a:rPr>
              <a:t>59.2 میلیارد دلار خسارات سالیانه ناشی از وجود خطا در نرم افزارها در آمریکا</a:t>
            </a:r>
            <a:endParaRPr lang="en-US" smtClean="0">
              <a:cs typeface="B Lotus" pitchFamily="2" charset="-78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a-IR" sz="2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fa-IR" sz="2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a-IR" sz="2400" b="1" kern="0" dirty="0">
                <a:solidFill>
                  <a:schemeClr val="bg1"/>
                </a:solidFill>
                <a:latin typeface="+mj-lt"/>
                <a:ea typeface="+mj-ea"/>
                <a:cs typeface="B Lotus" pitchFamily="2" charset="-78"/>
              </a:rPr>
              <a:t>انگیزه: </a:t>
            </a:r>
            <a:r>
              <a:rPr lang="fa-IR" b="1" dirty="0">
                <a:solidFill>
                  <a:schemeClr val="bg1"/>
                </a:solidFill>
                <a:latin typeface="Arial" charset="0"/>
                <a:cs typeface="B Lotus" pitchFamily="2" charset="-78"/>
              </a:rPr>
              <a:t>وجود خطاها و اشکالات معنایی در نرم افزارها</a:t>
            </a:r>
            <a:endParaRPr lang="fa-IR" sz="2400" b="1" dirty="0">
              <a:solidFill>
                <a:schemeClr val="bg1"/>
              </a:solidFill>
              <a:latin typeface="Arial" charset="0"/>
              <a:cs typeface="B Lotus" pitchFamily="2" charset="-78"/>
            </a:endParaRPr>
          </a:p>
          <a:p>
            <a:pPr algn="ctr">
              <a:defRPr/>
            </a:pP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6629" name="Picture 4" descr="http://www.intelliadmin.com/images/Windows%202000%20Screen%20Sh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3429000"/>
            <a:ext cx="451008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1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5172EA-581D-4C4A-A4DC-71872283F80B}" type="slidenum">
              <a:rPr lang="ar-SA">
                <a:latin typeface="Arial" pitchFamily="34" charset="0"/>
                <a:cs typeface="Arial" pitchFamily="34" charset="0"/>
              </a:rPr>
              <a:pPr/>
              <a:t>38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a-IR" sz="2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fa-IR" sz="2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fa-IR" sz="2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fa-IR" sz="2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a-IR" sz="3200" b="1" kern="0" dirty="0">
                <a:solidFill>
                  <a:schemeClr val="bg1"/>
                </a:solidFill>
                <a:latin typeface="+mj-lt"/>
                <a:ea typeface="+mj-ea"/>
                <a:cs typeface="B Lotus" pitchFamily="2" charset="-78"/>
              </a:rPr>
              <a:t>انگیزه: </a:t>
            </a:r>
            <a:r>
              <a:rPr lang="fa-IR" sz="2400" dirty="0">
                <a:solidFill>
                  <a:schemeClr val="bg1"/>
                </a:solidFill>
                <a:latin typeface="Arial" charset="0"/>
                <a:cs typeface="B Lotus" pitchFamily="2" charset="-78"/>
              </a:rPr>
              <a:t>زیان بار و پرهزینه بودن خطاها</a:t>
            </a:r>
          </a:p>
          <a:p>
            <a:pPr algn="ctr">
              <a:defRPr/>
            </a:pPr>
            <a:endParaRPr lang="fa-IR" sz="160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algn="ctr">
              <a:defRPr/>
            </a:pPr>
            <a:endParaRPr lang="fa-IR" sz="200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algn="ctr">
              <a:defRPr/>
            </a:pP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651" name="Content Placeholder 5"/>
          <p:cNvGrpSpPr>
            <a:grpSpLocks noGrp="1"/>
          </p:cNvGrpSpPr>
          <p:nvPr>
            <p:ph idx="1"/>
          </p:nvPr>
        </p:nvGrpSpPr>
        <p:grpSpPr bwMode="auto">
          <a:xfrm>
            <a:off x="1143000" y="1500188"/>
            <a:ext cx="7073900" cy="4900612"/>
            <a:chOff x="1177" y="1296"/>
            <a:chExt cx="3336" cy="2715"/>
          </a:xfrm>
        </p:grpSpPr>
        <p:sp>
          <p:nvSpPr>
            <p:cNvPr id="27661" name="Freeform 6"/>
            <p:cNvSpPr>
              <a:spLocks/>
            </p:cNvSpPr>
            <p:nvPr/>
          </p:nvSpPr>
          <p:spPr bwMode="gray">
            <a:xfrm rot="-794496">
              <a:off x="2989" y="1859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120 w 646"/>
                <a:gd name="T3" fmla="*/ 35 h 1861"/>
                <a:gd name="T4" fmla="*/ 246 w 646"/>
                <a:gd name="T5" fmla="*/ 81 h 1861"/>
                <a:gd name="T6" fmla="*/ 369 w 646"/>
                <a:gd name="T7" fmla="*/ 135 h 1861"/>
                <a:gd name="T8" fmla="*/ 493 w 646"/>
                <a:gd name="T9" fmla="*/ 204 h 1861"/>
                <a:gd name="T10" fmla="*/ 609 w 646"/>
                <a:gd name="T11" fmla="*/ 280 h 1861"/>
                <a:gd name="T12" fmla="*/ 725 w 646"/>
                <a:gd name="T13" fmla="*/ 370 h 1861"/>
                <a:gd name="T14" fmla="*/ 841 w 646"/>
                <a:gd name="T15" fmla="*/ 466 h 1861"/>
                <a:gd name="T16" fmla="*/ 948 w 646"/>
                <a:gd name="T17" fmla="*/ 574 h 1861"/>
                <a:gd name="T18" fmla="*/ 1050 w 646"/>
                <a:gd name="T19" fmla="*/ 696 h 1861"/>
                <a:gd name="T20" fmla="*/ 1151 w 646"/>
                <a:gd name="T21" fmla="*/ 819 h 1861"/>
                <a:gd name="T22" fmla="*/ 1240 w 646"/>
                <a:gd name="T23" fmla="*/ 955 h 1861"/>
                <a:gd name="T24" fmla="*/ 1322 w 646"/>
                <a:gd name="T25" fmla="*/ 1103 h 1861"/>
                <a:gd name="T26" fmla="*/ 1397 w 646"/>
                <a:gd name="T27" fmla="*/ 1254 h 1861"/>
                <a:gd name="T28" fmla="*/ 1466 w 646"/>
                <a:gd name="T29" fmla="*/ 1417 h 1861"/>
                <a:gd name="T30" fmla="*/ 1518 w 646"/>
                <a:gd name="T31" fmla="*/ 1588 h 1861"/>
                <a:gd name="T32" fmla="*/ 1562 w 646"/>
                <a:gd name="T33" fmla="*/ 1765 h 1861"/>
                <a:gd name="T34" fmla="*/ 1597 w 646"/>
                <a:gd name="T35" fmla="*/ 1950 h 1861"/>
                <a:gd name="T36" fmla="*/ 1617 w 646"/>
                <a:gd name="T37" fmla="*/ 2143 h 1861"/>
                <a:gd name="T38" fmla="*/ 1627 w 646"/>
                <a:gd name="T39" fmla="*/ 2345 h 1861"/>
                <a:gd name="T40" fmla="*/ 1618 w 646"/>
                <a:gd name="T41" fmla="*/ 2549 h 1861"/>
                <a:gd name="T42" fmla="*/ 1599 w 646"/>
                <a:gd name="T43" fmla="*/ 2737 h 1861"/>
                <a:gd name="T44" fmla="*/ 1568 w 646"/>
                <a:gd name="T45" fmla="*/ 2924 h 1861"/>
                <a:gd name="T46" fmla="*/ 1526 w 646"/>
                <a:gd name="T47" fmla="*/ 3102 h 1861"/>
                <a:gd name="T48" fmla="*/ 1471 w 646"/>
                <a:gd name="T49" fmla="*/ 3269 h 1861"/>
                <a:gd name="T50" fmla="*/ 1412 w 646"/>
                <a:gd name="T51" fmla="*/ 3432 h 1861"/>
                <a:gd name="T52" fmla="*/ 1340 w 646"/>
                <a:gd name="T53" fmla="*/ 3580 h 1861"/>
                <a:gd name="T54" fmla="*/ 1258 w 646"/>
                <a:gd name="T55" fmla="*/ 3725 h 1861"/>
                <a:gd name="T56" fmla="*/ 1174 w 646"/>
                <a:gd name="T57" fmla="*/ 3865 h 1861"/>
                <a:gd name="T58" fmla="*/ 1077 w 646"/>
                <a:gd name="T59" fmla="*/ 3988 h 1861"/>
                <a:gd name="T60" fmla="*/ 975 w 646"/>
                <a:gd name="T61" fmla="*/ 4101 h 1861"/>
                <a:gd name="T62" fmla="*/ 868 w 646"/>
                <a:gd name="T63" fmla="*/ 4213 h 1861"/>
                <a:gd name="T64" fmla="*/ 755 w 646"/>
                <a:gd name="T65" fmla="*/ 4307 h 1861"/>
                <a:gd name="T66" fmla="*/ 639 w 646"/>
                <a:gd name="T67" fmla="*/ 4396 h 1861"/>
                <a:gd name="T68" fmla="*/ 516 w 646"/>
                <a:gd name="T69" fmla="*/ 4477 h 1861"/>
                <a:gd name="T70" fmla="*/ 392 w 646"/>
                <a:gd name="T71" fmla="*/ 4545 h 1861"/>
                <a:gd name="T72" fmla="*/ 261 w 646"/>
                <a:gd name="T73" fmla="*/ 4603 h 1861"/>
                <a:gd name="T74" fmla="*/ 131 w 646"/>
                <a:gd name="T75" fmla="*/ 4653 h 1861"/>
                <a:gd name="T76" fmla="*/ 0 w 646"/>
                <a:gd name="T77" fmla="*/ 4690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3399"/>
                </a:gs>
              </a:gsLst>
              <a:lin ang="0" scaled="1"/>
            </a:gra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Freeform 7"/>
            <p:cNvSpPr>
              <a:spLocks/>
            </p:cNvSpPr>
            <p:nvPr/>
          </p:nvSpPr>
          <p:spPr bwMode="gray">
            <a:xfrm rot="5461794">
              <a:off x="1859" y="1577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120 w 646"/>
                <a:gd name="T3" fmla="*/ 35 h 1861"/>
                <a:gd name="T4" fmla="*/ 246 w 646"/>
                <a:gd name="T5" fmla="*/ 81 h 1861"/>
                <a:gd name="T6" fmla="*/ 369 w 646"/>
                <a:gd name="T7" fmla="*/ 135 h 1861"/>
                <a:gd name="T8" fmla="*/ 493 w 646"/>
                <a:gd name="T9" fmla="*/ 204 h 1861"/>
                <a:gd name="T10" fmla="*/ 609 w 646"/>
                <a:gd name="T11" fmla="*/ 280 h 1861"/>
                <a:gd name="T12" fmla="*/ 725 w 646"/>
                <a:gd name="T13" fmla="*/ 370 h 1861"/>
                <a:gd name="T14" fmla="*/ 841 w 646"/>
                <a:gd name="T15" fmla="*/ 466 h 1861"/>
                <a:gd name="T16" fmla="*/ 948 w 646"/>
                <a:gd name="T17" fmla="*/ 574 h 1861"/>
                <a:gd name="T18" fmla="*/ 1050 w 646"/>
                <a:gd name="T19" fmla="*/ 696 h 1861"/>
                <a:gd name="T20" fmla="*/ 1151 w 646"/>
                <a:gd name="T21" fmla="*/ 819 h 1861"/>
                <a:gd name="T22" fmla="*/ 1240 w 646"/>
                <a:gd name="T23" fmla="*/ 955 h 1861"/>
                <a:gd name="T24" fmla="*/ 1322 w 646"/>
                <a:gd name="T25" fmla="*/ 1103 h 1861"/>
                <a:gd name="T26" fmla="*/ 1397 w 646"/>
                <a:gd name="T27" fmla="*/ 1254 h 1861"/>
                <a:gd name="T28" fmla="*/ 1466 w 646"/>
                <a:gd name="T29" fmla="*/ 1417 h 1861"/>
                <a:gd name="T30" fmla="*/ 1518 w 646"/>
                <a:gd name="T31" fmla="*/ 1588 h 1861"/>
                <a:gd name="T32" fmla="*/ 1562 w 646"/>
                <a:gd name="T33" fmla="*/ 1765 h 1861"/>
                <a:gd name="T34" fmla="*/ 1597 w 646"/>
                <a:gd name="T35" fmla="*/ 1950 h 1861"/>
                <a:gd name="T36" fmla="*/ 1617 w 646"/>
                <a:gd name="T37" fmla="*/ 2143 h 1861"/>
                <a:gd name="T38" fmla="*/ 1627 w 646"/>
                <a:gd name="T39" fmla="*/ 2345 h 1861"/>
                <a:gd name="T40" fmla="*/ 1618 w 646"/>
                <a:gd name="T41" fmla="*/ 2549 h 1861"/>
                <a:gd name="T42" fmla="*/ 1599 w 646"/>
                <a:gd name="T43" fmla="*/ 2737 h 1861"/>
                <a:gd name="T44" fmla="*/ 1568 w 646"/>
                <a:gd name="T45" fmla="*/ 2924 h 1861"/>
                <a:gd name="T46" fmla="*/ 1526 w 646"/>
                <a:gd name="T47" fmla="*/ 3102 h 1861"/>
                <a:gd name="T48" fmla="*/ 1471 w 646"/>
                <a:gd name="T49" fmla="*/ 3269 h 1861"/>
                <a:gd name="T50" fmla="*/ 1412 w 646"/>
                <a:gd name="T51" fmla="*/ 3432 h 1861"/>
                <a:gd name="T52" fmla="*/ 1340 w 646"/>
                <a:gd name="T53" fmla="*/ 3580 h 1861"/>
                <a:gd name="T54" fmla="*/ 1258 w 646"/>
                <a:gd name="T55" fmla="*/ 3725 h 1861"/>
                <a:gd name="T56" fmla="*/ 1174 w 646"/>
                <a:gd name="T57" fmla="*/ 3865 h 1861"/>
                <a:gd name="T58" fmla="*/ 1077 w 646"/>
                <a:gd name="T59" fmla="*/ 3988 h 1861"/>
                <a:gd name="T60" fmla="*/ 975 w 646"/>
                <a:gd name="T61" fmla="*/ 4101 h 1861"/>
                <a:gd name="T62" fmla="*/ 868 w 646"/>
                <a:gd name="T63" fmla="*/ 4213 h 1861"/>
                <a:gd name="T64" fmla="*/ 755 w 646"/>
                <a:gd name="T65" fmla="*/ 4307 h 1861"/>
                <a:gd name="T66" fmla="*/ 639 w 646"/>
                <a:gd name="T67" fmla="*/ 4396 h 1861"/>
                <a:gd name="T68" fmla="*/ 516 w 646"/>
                <a:gd name="T69" fmla="*/ 4477 h 1861"/>
                <a:gd name="T70" fmla="*/ 392 w 646"/>
                <a:gd name="T71" fmla="*/ 4545 h 1861"/>
                <a:gd name="T72" fmla="*/ 261 w 646"/>
                <a:gd name="T73" fmla="*/ 4603 h 1861"/>
                <a:gd name="T74" fmla="*/ 131 w 646"/>
                <a:gd name="T75" fmla="*/ 4653 h 1861"/>
                <a:gd name="T76" fmla="*/ 0 w 646"/>
                <a:gd name="T77" fmla="*/ 4690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669900"/>
                </a:gs>
              </a:gsLst>
              <a:lin ang="0" scaled="1"/>
            </a:gra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8"/>
            <p:cNvSpPr>
              <a:spLocks/>
            </p:cNvSpPr>
            <p:nvPr/>
          </p:nvSpPr>
          <p:spPr bwMode="gray">
            <a:xfrm rot="-7471624">
              <a:off x="3024" y="614"/>
              <a:ext cx="725" cy="2090"/>
            </a:xfrm>
            <a:custGeom>
              <a:avLst/>
              <a:gdLst>
                <a:gd name="T0" fmla="*/ 0 w 646"/>
                <a:gd name="T1" fmla="*/ 0 h 1861"/>
                <a:gd name="T2" fmla="*/ 120 w 646"/>
                <a:gd name="T3" fmla="*/ 35 h 1861"/>
                <a:gd name="T4" fmla="*/ 246 w 646"/>
                <a:gd name="T5" fmla="*/ 81 h 1861"/>
                <a:gd name="T6" fmla="*/ 369 w 646"/>
                <a:gd name="T7" fmla="*/ 137 h 1861"/>
                <a:gd name="T8" fmla="*/ 493 w 646"/>
                <a:gd name="T9" fmla="*/ 206 h 1861"/>
                <a:gd name="T10" fmla="*/ 609 w 646"/>
                <a:gd name="T11" fmla="*/ 280 h 1861"/>
                <a:gd name="T12" fmla="*/ 725 w 646"/>
                <a:gd name="T13" fmla="*/ 372 h 1861"/>
                <a:gd name="T14" fmla="*/ 841 w 646"/>
                <a:gd name="T15" fmla="*/ 469 h 1861"/>
                <a:gd name="T16" fmla="*/ 948 w 646"/>
                <a:gd name="T17" fmla="*/ 577 h 1861"/>
                <a:gd name="T18" fmla="*/ 1050 w 646"/>
                <a:gd name="T19" fmla="*/ 697 h 1861"/>
                <a:gd name="T20" fmla="*/ 1151 w 646"/>
                <a:gd name="T21" fmla="*/ 822 h 1861"/>
                <a:gd name="T22" fmla="*/ 1240 w 646"/>
                <a:gd name="T23" fmla="*/ 959 h 1861"/>
                <a:gd name="T24" fmla="*/ 1322 w 646"/>
                <a:gd name="T25" fmla="*/ 1106 h 1861"/>
                <a:gd name="T26" fmla="*/ 1397 w 646"/>
                <a:gd name="T27" fmla="*/ 1258 h 1861"/>
                <a:gd name="T28" fmla="*/ 1466 w 646"/>
                <a:gd name="T29" fmla="*/ 1423 h 1861"/>
                <a:gd name="T30" fmla="*/ 1518 w 646"/>
                <a:gd name="T31" fmla="*/ 1596 h 1861"/>
                <a:gd name="T32" fmla="*/ 1562 w 646"/>
                <a:gd name="T33" fmla="*/ 1772 h 1861"/>
                <a:gd name="T34" fmla="*/ 1597 w 646"/>
                <a:gd name="T35" fmla="*/ 1957 h 1861"/>
                <a:gd name="T36" fmla="*/ 1617 w 646"/>
                <a:gd name="T37" fmla="*/ 2154 h 1861"/>
                <a:gd name="T38" fmla="*/ 1627 w 646"/>
                <a:gd name="T39" fmla="*/ 2351 h 1861"/>
                <a:gd name="T40" fmla="*/ 1618 w 646"/>
                <a:gd name="T41" fmla="*/ 2558 h 1861"/>
                <a:gd name="T42" fmla="*/ 1599 w 646"/>
                <a:gd name="T43" fmla="*/ 2749 h 1861"/>
                <a:gd name="T44" fmla="*/ 1568 w 646"/>
                <a:gd name="T45" fmla="*/ 2935 h 1861"/>
                <a:gd name="T46" fmla="*/ 1526 w 646"/>
                <a:gd name="T47" fmla="*/ 3112 h 1861"/>
                <a:gd name="T48" fmla="*/ 1471 w 646"/>
                <a:gd name="T49" fmla="*/ 3282 h 1861"/>
                <a:gd name="T50" fmla="*/ 1412 w 646"/>
                <a:gd name="T51" fmla="*/ 3442 h 1861"/>
                <a:gd name="T52" fmla="*/ 1340 w 646"/>
                <a:gd name="T53" fmla="*/ 3596 h 1861"/>
                <a:gd name="T54" fmla="*/ 1258 w 646"/>
                <a:gd name="T55" fmla="*/ 3740 h 1861"/>
                <a:gd name="T56" fmla="*/ 1174 w 646"/>
                <a:gd name="T57" fmla="*/ 3878 h 1861"/>
                <a:gd name="T58" fmla="*/ 1077 w 646"/>
                <a:gd name="T59" fmla="*/ 4006 h 1861"/>
                <a:gd name="T60" fmla="*/ 975 w 646"/>
                <a:gd name="T61" fmla="*/ 4119 h 1861"/>
                <a:gd name="T62" fmla="*/ 868 w 646"/>
                <a:gd name="T63" fmla="*/ 4225 h 1861"/>
                <a:gd name="T64" fmla="*/ 755 w 646"/>
                <a:gd name="T65" fmla="*/ 4324 h 1861"/>
                <a:gd name="T66" fmla="*/ 639 w 646"/>
                <a:gd name="T67" fmla="*/ 4414 h 1861"/>
                <a:gd name="T68" fmla="*/ 516 w 646"/>
                <a:gd name="T69" fmla="*/ 4497 h 1861"/>
                <a:gd name="T70" fmla="*/ 392 w 646"/>
                <a:gd name="T71" fmla="*/ 4562 h 1861"/>
                <a:gd name="T72" fmla="*/ 261 w 646"/>
                <a:gd name="T73" fmla="*/ 4619 h 1861"/>
                <a:gd name="T74" fmla="*/ 131 w 646"/>
                <a:gd name="T75" fmla="*/ 4671 h 1861"/>
                <a:gd name="T76" fmla="*/ 0 w 646"/>
                <a:gd name="T77" fmla="*/ 4708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5326AC"/>
                </a:gs>
              </a:gsLst>
              <a:lin ang="0" scaled="1"/>
            </a:gra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64" name="Group 9"/>
            <p:cNvGrpSpPr>
              <a:grpSpLocks/>
            </p:cNvGrpSpPr>
            <p:nvPr/>
          </p:nvGrpSpPr>
          <p:grpSpPr bwMode="auto">
            <a:xfrm>
              <a:off x="1177" y="1440"/>
              <a:ext cx="3336" cy="2571"/>
              <a:chOff x="768" y="1104"/>
              <a:chExt cx="3984" cy="3072"/>
            </a:xfrm>
          </p:grpSpPr>
          <p:sp>
            <p:nvSpPr>
              <p:cNvPr id="27672" name="Freeform 10"/>
              <p:cNvSpPr>
                <a:spLocks/>
              </p:cNvSpPr>
              <p:nvPr/>
            </p:nvSpPr>
            <p:spPr bwMode="gray">
              <a:xfrm>
                <a:off x="2784" y="1680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96 w 646"/>
                  <a:gd name="T3" fmla="*/ 149 h 1861"/>
                  <a:gd name="T4" fmla="*/ 1020 w 646"/>
                  <a:gd name="T5" fmla="*/ 339 h 1861"/>
                  <a:gd name="T6" fmla="*/ 1535 w 646"/>
                  <a:gd name="T7" fmla="*/ 563 h 1861"/>
                  <a:gd name="T8" fmla="*/ 2031 w 646"/>
                  <a:gd name="T9" fmla="*/ 850 h 1861"/>
                  <a:gd name="T10" fmla="*/ 2519 w 646"/>
                  <a:gd name="T11" fmla="*/ 1160 h 1861"/>
                  <a:gd name="T12" fmla="*/ 2999 w 646"/>
                  <a:gd name="T13" fmla="*/ 1536 h 1861"/>
                  <a:gd name="T14" fmla="*/ 3472 w 646"/>
                  <a:gd name="T15" fmla="*/ 1943 h 1861"/>
                  <a:gd name="T16" fmla="*/ 3928 w 646"/>
                  <a:gd name="T17" fmla="*/ 2389 h 1861"/>
                  <a:gd name="T18" fmla="*/ 4359 w 646"/>
                  <a:gd name="T19" fmla="*/ 2884 h 1861"/>
                  <a:gd name="T20" fmla="*/ 4770 w 646"/>
                  <a:gd name="T21" fmla="*/ 3407 h 1861"/>
                  <a:gd name="T22" fmla="*/ 5145 w 646"/>
                  <a:gd name="T23" fmla="*/ 3965 h 1861"/>
                  <a:gd name="T24" fmla="*/ 5483 w 646"/>
                  <a:gd name="T25" fmla="*/ 4575 h 1861"/>
                  <a:gd name="T26" fmla="*/ 5787 w 646"/>
                  <a:gd name="T27" fmla="*/ 5205 h 1861"/>
                  <a:gd name="T28" fmla="*/ 6069 w 646"/>
                  <a:gd name="T29" fmla="*/ 5888 h 1861"/>
                  <a:gd name="T30" fmla="*/ 6305 w 646"/>
                  <a:gd name="T31" fmla="*/ 6599 h 1861"/>
                  <a:gd name="T32" fmla="*/ 6471 w 646"/>
                  <a:gd name="T33" fmla="*/ 7330 h 1861"/>
                  <a:gd name="T34" fmla="*/ 6610 w 646"/>
                  <a:gd name="T35" fmla="*/ 8102 h 1861"/>
                  <a:gd name="T36" fmla="*/ 6697 w 646"/>
                  <a:gd name="T37" fmla="*/ 8904 h 1861"/>
                  <a:gd name="T38" fmla="*/ 6735 w 646"/>
                  <a:gd name="T39" fmla="*/ 9732 h 1861"/>
                  <a:gd name="T40" fmla="*/ 6712 w 646"/>
                  <a:gd name="T41" fmla="*/ 10592 h 1861"/>
                  <a:gd name="T42" fmla="*/ 6634 w 646"/>
                  <a:gd name="T43" fmla="*/ 11372 h 1861"/>
                  <a:gd name="T44" fmla="*/ 6495 w 646"/>
                  <a:gd name="T45" fmla="*/ 12147 h 1861"/>
                  <a:gd name="T46" fmla="*/ 6333 w 646"/>
                  <a:gd name="T47" fmla="*/ 12881 h 1861"/>
                  <a:gd name="T48" fmla="*/ 6100 w 646"/>
                  <a:gd name="T49" fmla="*/ 13584 h 1861"/>
                  <a:gd name="T50" fmla="*/ 5850 w 646"/>
                  <a:gd name="T51" fmla="*/ 14246 h 1861"/>
                  <a:gd name="T52" fmla="*/ 5558 w 646"/>
                  <a:gd name="T53" fmla="*/ 14878 h 1861"/>
                  <a:gd name="T54" fmla="*/ 5213 w 646"/>
                  <a:gd name="T55" fmla="*/ 15470 h 1861"/>
                  <a:gd name="T56" fmla="*/ 4861 w 646"/>
                  <a:gd name="T57" fmla="*/ 16038 h 1861"/>
                  <a:gd name="T58" fmla="*/ 4464 w 646"/>
                  <a:gd name="T59" fmla="*/ 16565 h 1861"/>
                  <a:gd name="T60" fmla="*/ 4042 w 646"/>
                  <a:gd name="T61" fmla="*/ 17040 h 1861"/>
                  <a:gd name="T62" fmla="*/ 3594 w 646"/>
                  <a:gd name="T63" fmla="*/ 17487 h 1861"/>
                  <a:gd name="T64" fmla="*/ 3149 w 646"/>
                  <a:gd name="T65" fmla="*/ 17894 h 1861"/>
                  <a:gd name="T66" fmla="*/ 2654 w 646"/>
                  <a:gd name="T67" fmla="*/ 18257 h 1861"/>
                  <a:gd name="T68" fmla="*/ 2144 w 646"/>
                  <a:gd name="T69" fmla="*/ 18596 h 1861"/>
                  <a:gd name="T70" fmla="*/ 1625 w 646"/>
                  <a:gd name="T71" fmla="*/ 18879 h 1861"/>
                  <a:gd name="T72" fmla="*/ 1080 w 646"/>
                  <a:gd name="T73" fmla="*/ 19120 h 1861"/>
                  <a:gd name="T74" fmla="*/ 550 w 646"/>
                  <a:gd name="T75" fmla="*/ 19331 h 1861"/>
                  <a:gd name="T76" fmla="*/ 0 w 646"/>
                  <a:gd name="T77" fmla="*/ 19487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3" name="Freeform 11"/>
              <p:cNvSpPr>
                <a:spLocks/>
              </p:cNvSpPr>
              <p:nvPr/>
            </p:nvSpPr>
            <p:spPr bwMode="gray">
              <a:xfrm rot="6256290">
                <a:off x="1583" y="1153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96 w 646"/>
                  <a:gd name="T3" fmla="*/ 149 h 1861"/>
                  <a:gd name="T4" fmla="*/ 1020 w 646"/>
                  <a:gd name="T5" fmla="*/ 339 h 1861"/>
                  <a:gd name="T6" fmla="*/ 1535 w 646"/>
                  <a:gd name="T7" fmla="*/ 563 h 1861"/>
                  <a:gd name="T8" fmla="*/ 2031 w 646"/>
                  <a:gd name="T9" fmla="*/ 850 h 1861"/>
                  <a:gd name="T10" fmla="*/ 2519 w 646"/>
                  <a:gd name="T11" fmla="*/ 1160 h 1861"/>
                  <a:gd name="T12" fmla="*/ 2999 w 646"/>
                  <a:gd name="T13" fmla="*/ 1536 h 1861"/>
                  <a:gd name="T14" fmla="*/ 3472 w 646"/>
                  <a:gd name="T15" fmla="*/ 1943 h 1861"/>
                  <a:gd name="T16" fmla="*/ 3928 w 646"/>
                  <a:gd name="T17" fmla="*/ 2389 h 1861"/>
                  <a:gd name="T18" fmla="*/ 4359 w 646"/>
                  <a:gd name="T19" fmla="*/ 2884 h 1861"/>
                  <a:gd name="T20" fmla="*/ 4770 w 646"/>
                  <a:gd name="T21" fmla="*/ 3407 h 1861"/>
                  <a:gd name="T22" fmla="*/ 5145 w 646"/>
                  <a:gd name="T23" fmla="*/ 3965 h 1861"/>
                  <a:gd name="T24" fmla="*/ 5483 w 646"/>
                  <a:gd name="T25" fmla="*/ 4575 h 1861"/>
                  <a:gd name="T26" fmla="*/ 5787 w 646"/>
                  <a:gd name="T27" fmla="*/ 5205 h 1861"/>
                  <a:gd name="T28" fmla="*/ 6069 w 646"/>
                  <a:gd name="T29" fmla="*/ 5888 h 1861"/>
                  <a:gd name="T30" fmla="*/ 6305 w 646"/>
                  <a:gd name="T31" fmla="*/ 6599 h 1861"/>
                  <a:gd name="T32" fmla="*/ 6471 w 646"/>
                  <a:gd name="T33" fmla="*/ 7330 h 1861"/>
                  <a:gd name="T34" fmla="*/ 6610 w 646"/>
                  <a:gd name="T35" fmla="*/ 8102 h 1861"/>
                  <a:gd name="T36" fmla="*/ 6697 w 646"/>
                  <a:gd name="T37" fmla="*/ 8904 h 1861"/>
                  <a:gd name="T38" fmla="*/ 6735 w 646"/>
                  <a:gd name="T39" fmla="*/ 9732 h 1861"/>
                  <a:gd name="T40" fmla="*/ 6712 w 646"/>
                  <a:gd name="T41" fmla="*/ 10592 h 1861"/>
                  <a:gd name="T42" fmla="*/ 6634 w 646"/>
                  <a:gd name="T43" fmla="*/ 11372 h 1861"/>
                  <a:gd name="T44" fmla="*/ 6495 w 646"/>
                  <a:gd name="T45" fmla="*/ 12147 h 1861"/>
                  <a:gd name="T46" fmla="*/ 6333 w 646"/>
                  <a:gd name="T47" fmla="*/ 12881 h 1861"/>
                  <a:gd name="T48" fmla="*/ 6100 w 646"/>
                  <a:gd name="T49" fmla="*/ 13584 h 1861"/>
                  <a:gd name="T50" fmla="*/ 5850 w 646"/>
                  <a:gd name="T51" fmla="*/ 14246 h 1861"/>
                  <a:gd name="T52" fmla="*/ 5558 w 646"/>
                  <a:gd name="T53" fmla="*/ 14878 h 1861"/>
                  <a:gd name="T54" fmla="*/ 5213 w 646"/>
                  <a:gd name="T55" fmla="*/ 15470 h 1861"/>
                  <a:gd name="T56" fmla="*/ 4861 w 646"/>
                  <a:gd name="T57" fmla="*/ 16038 h 1861"/>
                  <a:gd name="T58" fmla="*/ 4464 w 646"/>
                  <a:gd name="T59" fmla="*/ 16565 h 1861"/>
                  <a:gd name="T60" fmla="*/ 4042 w 646"/>
                  <a:gd name="T61" fmla="*/ 17040 h 1861"/>
                  <a:gd name="T62" fmla="*/ 3594 w 646"/>
                  <a:gd name="T63" fmla="*/ 17487 h 1861"/>
                  <a:gd name="T64" fmla="*/ 3149 w 646"/>
                  <a:gd name="T65" fmla="*/ 17894 h 1861"/>
                  <a:gd name="T66" fmla="*/ 2654 w 646"/>
                  <a:gd name="T67" fmla="*/ 18257 h 1861"/>
                  <a:gd name="T68" fmla="*/ 2144 w 646"/>
                  <a:gd name="T69" fmla="*/ 18596 h 1861"/>
                  <a:gd name="T70" fmla="*/ 1625 w 646"/>
                  <a:gd name="T71" fmla="*/ 18879 h 1861"/>
                  <a:gd name="T72" fmla="*/ 1080 w 646"/>
                  <a:gd name="T73" fmla="*/ 19120 h 1861"/>
                  <a:gd name="T74" fmla="*/ 550 w 646"/>
                  <a:gd name="T75" fmla="*/ 19331 h 1861"/>
                  <a:gd name="T76" fmla="*/ 0 w 646"/>
                  <a:gd name="T77" fmla="*/ 19487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4" name="Freeform 12"/>
              <p:cNvSpPr>
                <a:spLocks/>
              </p:cNvSpPr>
              <p:nvPr/>
            </p:nvSpPr>
            <p:spPr bwMode="gray">
              <a:xfrm rot="-6677128">
                <a:off x="3071" y="289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96 w 646"/>
                  <a:gd name="T3" fmla="*/ 149 h 1861"/>
                  <a:gd name="T4" fmla="*/ 1020 w 646"/>
                  <a:gd name="T5" fmla="*/ 339 h 1861"/>
                  <a:gd name="T6" fmla="*/ 1535 w 646"/>
                  <a:gd name="T7" fmla="*/ 563 h 1861"/>
                  <a:gd name="T8" fmla="*/ 2031 w 646"/>
                  <a:gd name="T9" fmla="*/ 850 h 1861"/>
                  <a:gd name="T10" fmla="*/ 2519 w 646"/>
                  <a:gd name="T11" fmla="*/ 1160 h 1861"/>
                  <a:gd name="T12" fmla="*/ 2999 w 646"/>
                  <a:gd name="T13" fmla="*/ 1536 h 1861"/>
                  <a:gd name="T14" fmla="*/ 3472 w 646"/>
                  <a:gd name="T15" fmla="*/ 1943 h 1861"/>
                  <a:gd name="T16" fmla="*/ 3928 w 646"/>
                  <a:gd name="T17" fmla="*/ 2389 h 1861"/>
                  <a:gd name="T18" fmla="*/ 4359 w 646"/>
                  <a:gd name="T19" fmla="*/ 2884 h 1861"/>
                  <a:gd name="T20" fmla="*/ 4770 w 646"/>
                  <a:gd name="T21" fmla="*/ 3407 h 1861"/>
                  <a:gd name="T22" fmla="*/ 5145 w 646"/>
                  <a:gd name="T23" fmla="*/ 3965 h 1861"/>
                  <a:gd name="T24" fmla="*/ 5483 w 646"/>
                  <a:gd name="T25" fmla="*/ 4575 h 1861"/>
                  <a:gd name="T26" fmla="*/ 5787 w 646"/>
                  <a:gd name="T27" fmla="*/ 5205 h 1861"/>
                  <a:gd name="T28" fmla="*/ 6069 w 646"/>
                  <a:gd name="T29" fmla="*/ 5888 h 1861"/>
                  <a:gd name="T30" fmla="*/ 6305 w 646"/>
                  <a:gd name="T31" fmla="*/ 6599 h 1861"/>
                  <a:gd name="T32" fmla="*/ 6471 w 646"/>
                  <a:gd name="T33" fmla="*/ 7330 h 1861"/>
                  <a:gd name="T34" fmla="*/ 6610 w 646"/>
                  <a:gd name="T35" fmla="*/ 8102 h 1861"/>
                  <a:gd name="T36" fmla="*/ 6697 w 646"/>
                  <a:gd name="T37" fmla="*/ 8904 h 1861"/>
                  <a:gd name="T38" fmla="*/ 6735 w 646"/>
                  <a:gd name="T39" fmla="*/ 9732 h 1861"/>
                  <a:gd name="T40" fmla="*/ 6712 w 646"/>
                  <a:gd name="T41" fmla="*/ 10592 h 1861"/>
                  <a:gd name="T42" fmla="*/ 6634 w 646"/>
                  <a:gd name="T43" fmla="*/ 11372 h 1861"/>
                  <a:gd name="T44" fmla="*/ 6495 w 646"/>
                  <a:gd name="T45" fmla="*/ 12147 h 1861"/>
                  <a:gd name="T46" fmla="*/ 6333 w 646"/>
                  <a:gd name="T47" fmla="*/ 12881 h 1861"/>
                  <a:gd name="T48" fmla="*/ 6100 w 646"/>
                  <a:gd name="T49" fmla="*/ 13584 h 1861"/>
                  <a:gd name="T50" fmla="*/ 5850 w 646"/>
                  <a:gd name="T51" fmla="*/ 14246 h 1861"/>
                  <a:gd name="T52" fmla="*/ 5558 w 646"/>
                  <a:gd name="T53" fmla="*/ 14878 h 1861"/>
                  <a:gd name="T54" fmla="*/ 5213 w 646"/>
                  <a:gd name="T55" fmla="*/ 15470 h 1861"/>
                  <a:gd name="T56" fmla="*/ 4861 w 646"/>
                  <a:gd name="T57" fmla="*/ 16038 h 1861"/>
                  <a:gd name="T58" fmla="*/ 4464 w 646"/>
                  <a:gd name="T59" fmla="*/ 16565 h 1861"/>
                  <a:gd name="T60" fmla="*/ 4042 w 646"/>
                  <a:gd name="T61" fmla="*/ 17040 h 1861"/>
                  <a:gd name="T62" fmla="*/ 3594 w 646"/>
                  <a:gd name="T63" fmla="*/ 17487 h 1861"/>
                  <a:gd name="T64" fmla="*/ 3149 w 646"/>
                  <a:gd name="T65" fmla="*/ 17894 h 1861"/>
                  <a:gd name="T66" fmla="*/ 2654 w 646"/>
                  <a:gd name="T67" fmla="*/ 18257 h 1861"/>
                  <a:gd name="T68" fmla="*/ 2144 w 646"/>
                  <a:gd name="T69" fmla="*/ 18596 h 1861"/>
                  <a:gd name="T70" fmla="*/ 1625 w 646"/>
                  <a:gd name="T71" fmla="*/ 18879 h 1861"/>
                  <a:gd name="T72" fmla="*/ 1080 w 646"/>
                  <a:gd name="T73" fmla="*/ 19120 h 1861"/>
                  <a:gd name="T74" fmla="*/ 550 w 646"/>
                  <a:gd name="T75" fmla="*/ 19331 h 1861"/>
                  <a:gd name="T76" fmla="*/ 0 w 646"/>
                  <a:gd name="T77" fmla="*/ 19487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65" name="Group 13"/>
            <p:cNvGrpSpPr>
              <a:grpSpLocks/>
            </p:cNvGrpSpPr>
            <p:nvPr/>
          </p:nvGrpSpPr>
          <p:grpSpPr bwMode="auto">
            <a:xfrm>
              <a:off x="2543" y="1899"/>
              <a:ext cx="844" cy="843"/>
              <a:chOff x="2016" y="1920"/>
              <a:chExt cx="1680" cy="1680"/>
            </a:xfrm>
          </p:grpSpPr>
          <p:sp>
            <p:nvSpPr>
              <p:cNvPr id="27670" name="Oval 1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14343"/>
                  </a:gs>
                  <a:gs pos="100000">
                    <a:srgbClr val="922929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1" name="Freeform 15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2592" y="2127"/>
              <a:ext cx="726" cy="3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fa-I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rPr>
                <a:t>معروفترین </a:t>
              </a:r>
            </a:p>
            <a:p>
              <a:pPr algn="ctr" eaLnBrk="0" hangingPunct="0">
                <a:defRPr/>
              </a:pPr>
              <a:r>
                <a:rPr lang="fa-I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rPr>
                <a:t>خطاهای نرم افزاری</a:t>
              </a:r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1672" y="2206"/>
              <a:ext cx="82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fa-IR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حوزه پزشکی</a:t>
              </a:r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3367" y="1375"/>
              <a:ext cx="885" cy="2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a-I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حوزه فضانوردی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2761" y="3104"/>
              <a:ext cx="675" cy="2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fa-I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حوزه نظامی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</p:grpSp>
      <p:sp>
        <p:nvSpPr>
          <p:cNvPr id="27652" name="TextBox 22"/>
          <p:cNvSpPr txBox="1">
            <a:spLocks noChangeArrowheads="1"/>
          </p:cNvSpPr>
          <p:nvPr/>
        </p:nvSpPr>
        <p:spPr bwMode="auto">
          <a:xfrm>
            <a:off x="5786438" y="2052638"/>
            <a:ext cx="307181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 sz="2000"/>
          </a:p>
          <a:p>
            <a:pPr algn="ctr" rtl="1">
              <a:buFont typeface="Arial" pitchFamily="34" charset="0"/>
              <a:buChar char="•"/>
            </a:pPr>
            <a:r>
              <a:rPr lang="fa-IR" sz="2000"/>
              <a:t> </a:t>
            </a:r>
            <a:r>
              <a:rPr lang="fa-IR" sz="2000">
                <a:cs typeface="B Lotus" pitchFamily="2" charset="-78"/>
              </a:rPr>
              <a:t>خطای نرم‌افزاری در آخرین مرحله فرود آپولو 11 ناسا به کره ماه</a:t>
            </a:r>
            <a:endParaRPr lang="en-US" sz="2000">
              <a:cs typeface="B Lotus" pitchFamily="2" charset="-78"/>
            </a:endParaRPr>
          </a:p>
          <a:p>
            <a:pPr algn="r">
              <a:buFont typeface="Arial" pitchFamily="34" charset="0"/>
              <a:buChar char="•"/>
            </a:pPr>
            <a:endParaRPr lang="fa-IR"/>
          </a:p>
          <a:p>
            <a:endParaRPr lang="fa-IR"/>
          </a:p>
          <a:p>
            <a:endParaRPr lang="fa-IR"/>
          </a:p>
          <a:p>
            <a:endParaRPr lang="fa-IR"/>
          </a:p>
          <a:p>
            <a:endParaRPr lang="fa-IR"/>
          </a:p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85875" y="1571625"/>
            <a:ext cx="3071813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fa-IR" sz="2000" dirty="0">
              <a:latin typeface="Arial" charset="0"/>
              <a:cs typeface="+mn-cs"/>
            </a:endParaRPr>
          </a:p>
          <a:p>
            <a:pPr algn="ctr" rtl="1">
              <a:buFont typeface="Arial" pitchFamily="34" charset="0"/>
              <a:buChar char="•"/>
              <a:defRPr/>
            </a:pPr>
            <a:r>
              <a:rPr lang="fa-IR" sz="2000" dirty="0">
                <a:latin typeface="Arial" charset="0"/>
                <a:cs typeface="+mn-cs"/>
              </a:rPr>
              <a:t> </a:t>
            </a:r>
            <a:r>
              <a:rPr lang="ar-SA" sz="2000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B Lotus" pitchFamily="2" charset="-78"/>
              </a:rPr>
              <a:t>خطا در سیستم نرم‌افزاری کنترل کننده دستگاه پرتودرمانی تِراک 25</a:t>
            </a:r>
            <a:r>
              <a:rPr lang="fa-IR" sz="2000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B Lotus" pitchFamily="2" charset="-78"/>
              </a:rPr>
              <a:t> و مرگ </a:t>
            </a:r>
            <a:r>
              <a:rPr lang="ar-SA" sz="2000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B Lotus" pitchFamily="2" charset="-78"/>
              </a:rPr>
              <a:t>حداقل 5 بیمار</a:t>
            </a:r>
            <a:endParaRPr lang="fa-IR" dirty="0">
              <a:solidFill>
                <a:schemeClr val="bg1">
                  <a:lumMod val="85000"/>
                </a:schemeClr>
              </a:solidFill>
              <a:latin typeface="Arial" charset="0"/>
              <a:cs typeface="+mn-cs"/>
            </a:endParaRPr>
          </a:p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pic>
        <p:nvPicPr>
          <p:cNvPr id="107523" name="Picture 3" descr="http://pro.corbis.com/images/RF4473565.jpg?size=572&amp;uid=%7B7D6AB0FB-9A5F-41F8-A3BA-3CB62F431435%7D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42918"/>
            <a:ext cx="1650980" cy="242251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2143108" y="4714885"/>
            <a:ext cx="307181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fa-IR" sz="2000" dirty="0">
              <a:latin typeface="Arial" charset="0"/>
              <a:cs typeface="+mn-cs"/>
            </a:endParaRPr>
          </a:p>
          <a:p>
            <a:pPr algn="ctr" rtl="1">
              <a:buFont typeface="Arial" pitchFamily="34" charset="0"/>
              <a:buChar char="•"/>
              <a:defRPr/>
            </a:pPr>
            <a:r>
              <a:rPr lang="fa-IR" sz="2000" dirty="0">
                <a:latin typeface="Arial" charset="0"/>
                <a:cs typeface="+mn-cs"/>
              </a:rPr>
              <a:t> </a:t>
            </a:r>
            <a:r>
              <a:rPr lang="ar-SA" sz="2000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B Lotus" pitchFamily="2" charset="-78"/>
              </a:rPr>
              <a:t>خطای نرم افزاری پاتریوت</a:t>
            </a:r>
            <a:r>
              <a:rPr lang="fa-IR" sz="2000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B Lotus" pitchFamily="2" charset="-78"/>
              </a:rPr>
              <a:t> و</a:t>
            </a:r>
            <a:r>
              <a:rPr lang="ar-SA" sz="2000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B Lotus" pitchFamily="2" charset="-78"/>
              </a:rPr>
              <a:t> </a:t>
            </a:r>
            <a:r>
              <a:rPr lang="fa-IR" sz="2000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B Lotus" pitchFamily="2" charset="-78"/>
              </a:rPr>
              <a:t>مرگ </a:t>
            </a:r>
            <a:r>
              <a:rPr lang="ar-SA" sz="2000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B Lotus" pitchFamily="2" charset="-78"/>
              </a:rPr>
              <a:t>28 آمریکایی در ظهران عربستان </a:t>
            </a:r>
            <a:r>
              <a:rPr lang="ar-SA" sz="200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cs typeface="B Lotus" pitchFamily="2" charset="-78"/>
              </a:rPr>
              <a:t>سعودی</a:t>
            </a:r>
            <a:endParaRPr lang="fa-IR" dirty="0">
              <a:latin typeface="Arial" charset="0"/>
              <a:cs typeface="+mn-cs"/>
            </a:endParaRPr>
          </a:p>
          <a:p>
            <a:pPr>
              <a:defRPr/>
            </a:pPr>
            <a:endParaRPr lang="fa-IR" dirty="0">
              <a:latin typeface="Arial" charset="0"/>
              <a:cs typeface="+mn-cs"/>
            </a:endParaRPr>
          </a:p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pic>
        <p:nvPicPr>
          <p:cNvPr id="107524" name="Picture 4" descr="F:\Documents and Settings\vahidi\Desktop\ppts\78032-eagle_lander_3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214686"/>
            <a:ext cx="1738314" cy="252413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525" name="Picture 5" descr="F:\Documents and Settings\vahidi\Desktop\ppts\icon13_12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57290" y="4786322"/>
            <a:ext cx="1081091" cy="1538294"/>
          </a:xfrm>
          <a:prstGeom prst="rect">
            <a:avLst/>
          </a:prstGeom>
          <a:noFill/>
        </p:spPr>
      </p:pic>
      <p:pic>
        <p:nvPicPr>
          <p:cNvPr id="28" name="Picture 27"/>
          <p:cNvPicPr/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9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85AD53-EF0D-41B4-BAF6-7AF165CA7483}" type="slidenum">
              <a:rPr lang="ar-SA">
                <a:latin typeface="Arial" pitchFamily="34" charset="0"/>
                <a:cs typeface="Arial" pitchFamily="34" charset="0"/>
              </a:rPr>
              <a:pPr/>
              <a:t>39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داده ها اینجا- داده ها آنجا- داده ها همه جا!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80233-2C4C-4F0F-A260-0029BA94576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8662" y="1285860"/>
            <a:ext cx="77867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حجم بالای داده ها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عدم وجود توصیفی از آنها</a:t>
            </a:r>
          </a:p>
          <a:p>
            <a:pPr algn="r" rtl="1">
              <a:buFont typeface="Arial" pitchFamily="34" charset="0"/>
              <a:buChar char="•"/>
            </a:pPr>
            <a:endParaRPr lang="fa-IR" sz="2400" dirty="0" smtClean="0">
              <a:cs typeface="B Nazanin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dirty="0" smtClean="0"/>
          </a:p>
          <a:p>
            <a:pPr lvl="1" algn="r" rtl="1"/>
            <a:endParaRPr lang="fa-IR" dirty="0" smtClean="0"/>
          </a:p>
          <a:p>
            <a:pPr lvl="2" algn="r" rtl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21336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5699" name="Picture 3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00438"/>
            <a:ext cx="20097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5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357430"/>
            <a:ext cx="22002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5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857628"/>
            <a:ext cx="1790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57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4857760"/>
            <a:ext cx="14287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a-IR" sz="2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fa-IR" sz="2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fa-IR" sz="2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fa-IR" sz="2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a-IR" sz="32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انگیزه: </a:t>
            </a:r>
            <a:r>
              <a:rPr lang="fa-IR" sz="2400" dirty="0">
                <a:solidFill>
                  <a:schemeClr val="bg1"/>
                </a:solidFill>
                <a:latin typeface="Arial" charset="0"/>
                <a:cs typeface="+mj-cs"/>
              </a:rPr>
              <a:t>زیان بار و پرهزینه بودن خطاها</a:t>
            </a:r>
          </a:p>
          <a:p>
            <a:pPr algn="ctr">
              <a:defRPr/>
            </a:pPr>
            <a:endParaRPr lang="fa-IR" sz="1600" dirty="0">
              <a:solidFill>
                <a:schemeClr val="bg1"/>
              </a:solidFill>
              <a:latin typeface="Arial" charset="0"/>
              <a:cs typeface="+mj-cs"/>
            </a:endParaRPr>
          </a:p>
          <a:p>
            <a:pPr algn="ctr">
              <a:defRPr/>
            </a:pPr>
            <a:endParaRPr lang="fa-IR" sz="2000" dirty="0">
              <a:solidFill>
                <a:schemeClr val="bg1"/>
              </a:solidFill>
              <a:latin typeface="Arial" charset="0"/>
              <a:cs typeface="+mj-cs"/>
            </a:endParaRPr>
          </a:p>
          <a:p>
            <a:pPr algn="ctr">
              <a:defRPr/>
            </a:pP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8676" name="Content Placeholder 5"/>
          <p:cNvGrpSpPr>
            <a:grpSpLocks noGrp="1"/>
          </p:cNvGrpSpPr>
          <p:nvPr>
            <p:ph idx="1"/>
          </p:nvPr>
        </p:nvGrpSpPr>
        <p:grpSpPr bwMode="auto">
          <a:xfrm>
            <a:off x="1143000" y="1500188"/>
            <a:ext cx="7073900" cy="4900612"/>
            <a:chOff x="1177" y="1296"/>
            <a:chExt cx="3336" cy="2715"/>
          </a:xfrm>
        </p:grpSpPr>
        <p:sp>
          <p:nvSpPr>
            <p:cNvPr id="28685" name="Freeform 6"/>
            <p:cNvSpPr>
              <a:spLocks/>
            </p:cNvSpPr>
            <p:nvPr/>
          </p:nvSpPr>
          <p:spPr bwMode="gray">
            <a:xfrm rot="-794496">
              <a:off x="2989" y="1859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120 w 646"/>
                <a:gd name="T3" fmla="*/ 35 h 1861"/>
                <a:gd name="T4" fmla="*/ 246 w 646"/>
                <a:gd name="T5" fmla="*/ 81 h 1861"/>
                <a:gd name="T6" fmla="*/ 369 w 646"/>
                <a:gd name="T7" fmla="*/ 135 h 1861"/>
                <a:gd name="T8" fmla="*/ 493 w 646"/>
                <a:gd name="T9" fmla="*/ 204 h 1861"/>
                <a:gd name="T10" fmla="*/ 609 w 646"/>
                <a:gd name="T11" fmla="*/ 280 h 1861"/>
                <a:gd name="T12" fmla="*/ 725 w 646"/>
                <a:gd name="T13" fmla="*/ 370 h 1861"/>
                <a:gd name="T14" fmla="*/ 841 w 646"/>
                <a:gd name="T15" fmla="*/ 466 h 1861"/>
                <a:gd name="T16" fmla="*/ 948 w 646"/>
                <a:gd name="T17" fmla="*/ 574 h 1861"/>
                <a:gd name="T18" fmla="*/ 1050 w 646"/>
                <a:gd name="T19" fmla="*/ 696 h 1861"/>
                <a:gd name="T20" fmla="*/ 1151 w 646"/>
                <a:gd name="T21" fmla="*/ 819 h 1861"/>
                <a:gd name="T22" fmla="*/ 1240 w 646"/>
                <a:gd name="T23" fmla="*/ 955 h 1861"/>
                <a:gd name="T24" fmla="*/ 1322 w 646"/>
                <a:gd name="T25" fmla="*/ 1103 h 1861"/>
                <a:gd name="T26" fmla="*/ 1397 w 646"/>
                <a:gd name="T27" fmla="*/ 1254 h 1861"/>
                <a:gd name="T28" fmla="*/ 1466 w 646"/>
                <a:gd name="T29" fmla="*/ 1417 h 1861"/>
                <a:gd name="T30" fmla="*/ 1518 w 646"/>
                <a:gd name="T31" fmla="*/ 1588 h 1861"/>
                <a:gd name="T32" fmla="*/ 1562 w 646"/>
                <a:gd name="T33" fmla="*/ 1765 h 1861"/>
                <a:gd name="T34" fmla="*/ 1597 w 646"/>
                <a:gd name="T35" fmla="*/ 1950 h 1861"/>
                <a:gd name="T36" fmla="*/ 1617 w 646"/>
                <a:gd name="T37" fmla="*/ 2143 h 1861"/>
                <a:gd name="T38" fmla="*/ 1627 w 646"/>
                <a:gd name="T39" fmla="*/ 2345 h 1861"/>
                <a:gd name="T40" fmla="*/ 1618 w 646"/>
                <a:gd name="T41" fmla="*/ 2549 h 1861"/>
                <a:gd name="T42" fmla="*/ 1599 w 646"/>
                <a:gd name="T43" fmla="*/ 2737 h 1861"/>
                <a:gd name="T44" fmla="*/ 1568 w 646"/>
                <a:gd name="T45" fmla="*/ 2924 h 1861"/>
                <a:gd name="T46" fmla="*/ 1526 w 646"/>
                <a:gd name="T47" fmla="*/ 3102 h 1861"/>
                <a:gd name="T48" fmla="*/ 1471 w 646"/>
                <a:gd name="T49" fmla="*/ 3269 h 1861"/>
                <a:gd name="T50" fmla="*/ 1412 w 646"/>
                <a:gd name="T51" fmla="*/ 3432 h 1861"/>
                <a:gd name="T52" fmla="*/ 1340 w 646"/>
                <a:gd name="T53" fmla="*/ 3580 h 1861"/>
                <a:gd name="T54" fmla="*/ 1258 w 646"/>
                <a:gd name="T55" fmla="*/ 3725 h 1861"/>
                <a:gd name="T56" fmla="*/ 1174 w 646"/>
                <a:gd name="T57" fmla="*/ 3865 h 1861"/>
                <a:gd name="T58" fmla="*/ 1077 w 646"/>
                <a:gd name="T59" fmla="*/ 3988 h 1861"/>
                <a:gd name="T60" fmla="*/ 975 w 646"/>
                <a:gd name="T61" fmla="*/ 4101 h 1861"/>
                <a:gd name="T62" fmla="*/ 868 w 646"/>
                <a:gd name="T63" fmla="*/ 4213 h 1861"/>
                <a:gd name="T64" fmla="*/ 755 w 646"/>
                <a:gd name="T65" fmla="*/ 4307 h 1861"/>
                <a:gd name="T66" fmla="*/ 639 w 646"/>
                <a:gd name="T67" fmla="*/ 4396 h 1861"/>
                <a:gd name="T68" fmla="*/ 516 w 646"/>
                <a:gd name="T69" fmla="*/ 4477 h 1861"/>
                <a:gd name="T70" fmla="*/ 392 w 646"/>
                <a:gd name="T71" fmla="*/ 4545 h 1861"/>
                <a:gd name="T72" fmla="*/ 261 w 646"/>
                <a:gd name="T73" fmla="*/ 4603 h 1861"/>
                <a:gd name="T74" fmla="*/ 131 w 646"/>
                <a:gd name="T75" fmla="*/ 4653 h 1861"/>
                <a:gd name="T76" fmla="*/ 0 w 646"/>
                <a:gd name="T77" fmla="*/ 4690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3399"/>
                </a:gs>
              </a:gsLst>
              <a:lin ang="0" scaled="1"/>
            </a:gra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Freeform 7"/>
            <p:cNvSpPr>
              <a:spLocks/>
            </p:cNvSpPr>
            <p:nvPr/>
          </p:nvSpPr>
          <p:spPr bwMode="gray">
            <a:xfrm rot="5461794">
              <a:off x="1859" y="1577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120 w 646"/>
                <a:gd name="T3" fmla="*/ 35 h 1861"/>
                <a:gd name="T4" fmla="*/ 246 w 646"/>
                <a:gd name="T5" fmla="*/ 81 h 1861"/>
                <a:gd name="T6" fmla="*/ 369 w 646"/>
                <a:gd name="T7" fmla="*/ 135 h 1861"/>
                <a:gd name="T8" fmla="*/ 493 w 646"/>
                <a:gd name="T9" fmla="*/ 204 h 1861"/>
                <a:gd name="T10" fmla="*/ 609 w 646"/>
                <a:gd name="T11" fmla="*/ 280 h 1861"/>
                <a:gd name="T12" fmla="*/ 725 w 646"/>
                <a:gd name="T13" fmla="*/ 370 h 1861"/>
                <a:gd name="T14" fmla="*/ 841 w 646"/>
                <a:gd name="T15" fmla="*/ 466 h 1861"/>
                <a:gd name="T16" fmla="*/ 948 w 646"/>
                <a:gd name="T17" fmla="*/ 574 h 1861"/>
                <a:gd name="T18" fmla="*/ 1050 w 646"/>
                <a:gd name="T19" fmla="*/ 696 h 1861"/>
                <a:gd name="T20" fmla="*/ 1151 w 646"/>
                <a:gd name="T21" fmla="*/ 819 h 1861"/>
                <a:gd name="T22" fmla="*/ 1240 w 646"/>
                <a:gd name="T23" fmla="*/ 955 h 1861"/>
                <a:gd name="T24" fmla="*/ 1322 w 646"/>
                <a:gd name="T25" fmla="*/ 1103 h 1861"/>
                <a:gd name="T26" fmla="*/ 1397 w 646"/>
                <a:gd name="T27" fmla="*/ 1254 h 1861"/>
                <a:gd name="T28" fmla="*/ 1466 w 646"/>
                <a:gd name="T29" fmla="*/ 1417 h 1861"/>
                <a:gd name="T30" fmla="*/ 1518 w 646"/>
                <a:gd name="T31" fmla="*/ 1588 h 1861"/>
                <a:gd name="T32" fmla="*/ 1562 w 646"/>
                <a:gd name="T33" fmla="*/ 1765 h 1861"/>
                <a:gd name="T34" fmla="*/ 1597 w 646"/>
                <a:gd name="T35" fmla="*/ 1950 h 1861"/>
                <a:gd name="T36" fmla="*/ 1617 w 646"/>
                <a:gd name="T37" fmla="*/ 2143 h 1861"/>
                <a:gd name="T38" fmla="*/ 1627 w 646"/>
                <a:gd name="T39" fmla="*/ 2345 h 1861"/>
                <a:gd name="T40" fmla="*/ 1618 w 646"/>
                <a:gd name="T41" fmla="*/ 2549 h 1861"/>
                <a:gd name="T42" fmla="*/ 1599 w 646"/>
                <a:gd name="T43" fmla="*/ 2737 h 1861"/>
                <a:gd name="T44" fmla="*/ 1568 w 646"/>
                <a:gd name="T45" fmla="*/ 2924 h 1861"/>
                <a:gd name="T46" fmla="*/ 1526 w 646"/>
                <a:gd name="T47" fmla="*/ 3102 h 1861"/>
                <a:gd name="T48" fmla="*/ 1471 w 646"/>
                <a:gd name="T49" fmla="*/ 3269 h 1861"/>
                <a:gd name="T50" fmla="*/ 1412 w 646"/>
                <a:gd name="T51" fmla="*/ 3432 h 1861"/>
                <a:gd name="T52" fmla="*/ 1340 w 646"/>
                <a:gd name="T53" fmla="*/ 3580 h 1861"/>
                <a:gd name="T54" fmla="*/ 1258 w 646"/>
                <a:gd name="T55" fmla="*/ 3725 h 1861"/>
                <a:gd name="T56" fmla="*/ 1174 w 646"/>
                <a:gd name="T57" fmla="*/ 3865 h 1861"/>
                <a:gd name="T58" fmla="*/ 1077 w 646"/>
                <a:gd name="T59" fmla="*/ 3988 h 1861"/>
                <a:gd name="T60" fmla="*/ 975 w 646"/>
                <a:gd name="T61" fmla="*/ 4101 h 1861"/>
                <a:gd name="T62" fmla="*/ 868 w 646"/>
                <a:gd name="T63" fmla="*/ 4213 h 1861"/>
                <a:gd name="T64" fmla="*/ 755 w 646"/>
                <a:gd name="T65" fmla="*/ 4307 h 1861"/>
                <a:gd name="T66" fmla="*/ 639 w 646"/>
                <a:gd name="T67" fmla="*/ 4396 h 1861"/>
                <a:gd name="T68" fmla="*/ 516 w 646"/>
                <a:gd name="T69" fmla="*/ 4477 h 1861"/>
                <a:gd name="T70" fmla="*/ 392 w 646"/>
                <a:gd name="T71" fmla="*/ 4545 h 1861"/>
                <a:gd name="T72" fmla="*/ 261 w 646"/>
                <a:gd name="T73" fmla="*/ 4603 h 1861"/>
                <a:gd name="T74" fmla="*/ 131 w 646"/>
                <a:gd name="T75" fmla="*/ 4653 h 1861"/>
                <a:gd name="T76" fmla="*/ 0 w 646"/>
                <a:gd name="T77" fmla="*/ 4690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669900"/>
                </a:gs>
              </a:gsLst>
              <a:lin ang="0" scaled="1"/>
            </a:gra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Freeform 8"/>
            <p:cNvSpPr>
              <a:spLocks/>
            </p:cNvSpPr>
            <p:nvPr/>
          </p:nvSpPr>
          <p:spPr bwMode="gray">
            <a:xfrm rot="-7471624">
              <a:off x="3024" y="614"/>
              <a:ext cx="725" cy="2090"/>
            </a:xfrm>
            <a:custGeom>
              <a:avLst/>
              <a:gdLst>
                <a:gd name="T0" fmla="*/ 0 w 646"/>
                <a:gd name="T1" fmla="*/ 0 h 1861"/>
                <a:gd name="T2" fmla="*/ 120 w 646"/>
                <a:gd name="T3" fmla="*/ 35 h 1861"/>
                <a:gd name="T4" fmla="*/ 246 w 646"/>
                <a:gd name="T5" fmla="*/ 81 h 1861"/>
                <a:gd name="T6" fmla="*/ 369 w 646"/>
                <a:gd name="T7" fmla="*/ 137 h 1861"/>
                <a:gd name="T8" fmla="*/ 493 w 646"/>
                <a:gd name="T9" fmla="*/ 206 h 1861"/>
                <a:gd name="T10" fmla="*/ 609 w 646"/>
                <a:gd name="T11" fmla="*/ 280 h 1861"/>
                <a:gd name="T12" fmla="*/ 725 w 646"/>
                <a:gd name="T13" fmla="*/ 372 h 1861"/>
                <a:gd name="T14" fmla="*/ 841 w 646"/>
                <a:gd name="T15" fmla="*/ 469 h 1861"/>
                <a:gd name="T16" fmla="*/ 948 w 646"/>
                <a:gd name="T17" fmla="*/ 577 h 1861"/>
                <a:gd name="T18" fmla="*/ 1050 w 646"/>
                <a:gd name="T19" fmla="*/ 697 h 1861"/>
                <a:gd name="T20" fmla="*/ 1151 w 646"/>
                <a:gd name="T21" fmla="*/ 822 h 1861"/>
                <a:gd name="T22" fmla="*/ 1240 w 646"/>
                <a:gd name="T23" fmla="*/ 959 h 1861"/>
                <a:gd name="T24" fmla="*/ 1322 w 646"/>
                <a:gd name="T25" fmla="*/ 1106 h 1861"/>
                <a:gd name="T26" fmla="*/ 1397 w 646"/>
                <a:gd name="T27" fmla="*/ 1258 h 1861"/>
                <a:gd name="T28" fmla="*/ 1466 w 646"/>
                <a:gd name="T29" fmla="*/ 1423 h 1861"/>
                <a:gd name="T30" fmla="*/ 1518 w 646"/>
                <a:gd name="T31" fmla="*/ 1596 h 1861"/>
                <a:gd name="T32" fmla="*/ 1562 w 646"/>
                <a:gd name="T33" fmla="*/ 1772 h 1861"/>
                <a:gd name="T34" fmla="*/ 1597 w 646"/>
                <a:gd name="T35" fmla="*/ 1957 h 1861"/>
                <a:gd name="T36" fmla="*/ 1617 w 646"/>
                <a:gd name="T37" fmla="*/ 2154 h 1861"/>
                <a:gd name="T38" fmla="*/ 1627 w 646"/>
                <a:gd name="T39" fmla="*/ 2351 h 1861"/>
                <a:gd name="T40" fmla="*/ 1618 w 646"/>
                <a:gd name="T41" fmla="*/ 2558 h 1861"/>
                <a:gd name="T42" fmla="*/ 1599 w 646"/>
                <a:gd name="T43" fmla="*/ 2749 h 1861"/>
                <a:gd name="T44" fmla="*/ 1568 w 646"/>
                <a:gd name="T45" fmla="*/ 2935 h 1861"/>
                <a:gd name="T46" fmla="*/ 1526 w 646"/>
                <a:gd name="T47" fmla="*/ 3112 h 1861"/>
                <a:gd name="T48" fmla="*/ 1471 w 646"/>
                <a:gd name="T49" fmla="*/ 3282 h 1861"/>
                <a:gd name="T50" fmla="*/ 1412 w 646"/>
                <a:gd name="T51" fmla="*/ 3442 h 1861"/>
                <a:gd name="T52" fmla="*/ 1340 w 646"/>
                <a:gd name="T53" fmla="*/ 3596 h 1861"/>
                <a:gd name="T54" fmla="*/ 1258 w 646"/>
                <a:gd name="T55" fmla="*/ 3740 h 1861"/>
                <a:gd name="T56" fmla="*/ 1174 w 646"/>
                <a:gd name="T57" fmla="*/ 3878 h 1861"/>
                <a:gd name="T58" fmla="*/ 1077 w 646"/>
                <a:gd name="T59" fmla="*/ 4006 h 1861"/>
                <a:gd name="T60" fmla="*/ 975 w 646"/>
                <a:gd name="T61" fmla="*/ 4119 h 1861"/>
                <a:gd name="T62" fmla="*/ 868 w 646"/>
                <a:gd name="T63" fmla="*/ 4225 h 1861"/>
                <a:gd name="T64" fmla="*/ 755 w 646"/>
                <a:gd name="T65" fmla="*/ 4324 h 1861"/>
                <a:gd name="T66" fmla="*/ 639 w 646"/>
                <a:gd name="T67" fmla="*/ 4414 h 1861"/>
                <a:gd name="T68" fmla="*/ 516 w 646"/>
                <a:gd name="T69" fmla="*/ 4497 h 1861"/>
                <a:gd name="T70" fmla="*/ 392 w 646"/>
                <a:gd name="T71" fmla="*/ 4562 h 1861"/>
                <a:gd name="T72" fmla="*/ 261 w 646"/>
                <a:gd name="T73" fmla="*/ 4619 h 1861"/>
                <a:gd name="T74" fmla="*/ 131 w 646"/>
                <a:gd name="T75" fmla="*/ 4671 h 1861"/>
                <a:gd name="T76" fmla="*/ 0 w 646"/>
                <a:gd name="T77" fmla="*/ 4708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5326AC"/>
                </a:gs>
              </a:gsLst>
              <a:lin ang="0" scaled="1"/>
            </a:gra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688" name="Group 9"/>
            <p:cNvGrpSpPr>
              <a:grpSpLocks/>
            </p:cNvGrpSpPr>
            <p:nvPr/>
          </p:nvGrpSpPr>
          <p:grpSpPr bwMode="auto">
            <a:xfrm>
              <a:off x="1177" y="1440"/>
              <a:ext cx="3336" cy="2571"/>
              <a:chOff x="768" y="1104"/>
              <a:chExt cx="3984" cy="3072"/>
            </a:xfrm>
          </p:grpSpPr>
          <p:sp>
            <p:nvSpPr>
              <p:cNvPr id="28696" name="Freeform 10"/>
              <p:cNvSpPr>
                <a:spLocks/>
              </p:cNvSpPr>
              <p:nvPr/>
            </p:nvSpPr>
            <p:spPr bwMode="gray">
              <a:xfrm>
                <a:off x="2784" y="1680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96 w 646"/>
                  <a:gd name="T3" fmla="*/ 149 h 1861"/>
                  <a:gd name="T4" fmla="*/ 1020 w 646"/>
                  <a:gd name="T5" fmla="*/ 339 h 1861"/>
                  <a:gd name="T6" fmla="*/ 1535 w 646"/>
                  <a:gd name="T7" fmla="*/ 563 h 1861"/>
                  <a:gd name="T8" fmla="*/ 2031 w 646"/>
                  <a:gd name="T9" fmla="*/ 850 h 1861"/>
                  <a:gd name="T10" fmla="*/ 2519 w 646"/>
                  <a:gd name="T11" fmla="*/ 1160 h 1861"/>
                  <a:gd name="T12" fmla="*/ 2999 w 646"/>
                  <a:gd name="T13" fmla="*/ 1536 h 1861"/>
                  <a:gd name="T14" fmla="*/ 3472 w 646"/>
                  <a:gd name="T15" fmla="*/ 1943 h 1861"/>
                  <a:gd name="T16" fmla="*/ 3928 w 646"/>
                  <a:gd name="T17" fmla="*/ 2389 h 1861"/>
                  <a:gd name="T18" fmla="*/ 4359 w 646"/>
                  <a:gd name="T19" fmla="*/ 2884 h 1861"/>
                  <a:gd name="T20" fmla="*/ 4770 w 646"/>
                  <a:gd name="T21" fmla="*/ 3407 h 1861"/>
                  <a:gd name="T22" fmla="*/ 5145 w 646"/>
                  <a:gd name="T23" fmla="*/ 3965 h 1861"/>
                  <a:gd name="T24" fmla="*/ 5483 w 646"/>
                  <a:gd name="T25" fmla="*/ 4575 h 1861"/>
                  <a:gd name="T26" fmla="*/ 5787 w 646"/>
                  <a:gd name="T27" fmla="*/ 5205 h 1861"/>
                  <a:gd name="T28" fmla="*/ 6069 w 646"/>
                  <a:gd name="T29" fmla="*/ 5888 h 1861"/>
                  <a:gd name="T30" fmla="*/ 6305 w 646"/>
                  <a:gd name="T31" fmla="*/ 6599 h 1861"/>
                  <a:gd name="T32" fmla="*/ 6471 w 646"/>
                  <a:gd name="T33" fmla="*/ 7330 h 1861"/>
                  <a:gd name="T34" fmla="*/ 6610 w 646"/>
                  <a:gd name="T35" fmla="*/ 8102 h 1861"/>
                  <a:gd name="T36" fmla="*/ 6697 w 646"/>
                  <a:gd name="T37" fmla="*/ 8904 h 1861"/>
                  <a:gd name="T38" fmla="*/ 6735 w 646"/>
                  <a:gd name="T39" fmla="*/ 9732 h 1861"/>
                  <a:gd name="T40" fmla="*/ 6712 w 646"/>
                  <a:gd name="T41" fmla="*/ 10592 h 1861"/>
                  <a:gd name="T42" fmla="*/ 6634 w 646"/>
                  <a:gd name="T43" fmla="*/ 11372 h 1861"/>
                  <a:gd name="T44" fmla="*/ 6495 w 646"/>
                  <a:gd name="T45" fmla="*/ 12147 h 1861"/>
                  <a:gd name="T46" fmla="*/ 6333 w 646"/>
                  <a:gd name="T47" fmla="*/ 12881 h 1861"/>
                  <a:gd name="T48" fmla="*/ 6100 w 646"/>
                  <a:gd name="T49" fmla="*/ 13584 h 1861"/>
                  <a:gd name="T50" fmla="*/ 5850 w 646"/>
                  <a:gd name="T51" fmla="*/ 14246 h 1861"/>
                  <a:gd name="T52" fmla="*/ 5558 w 646"/>
                  <a:gd name="T53" fmla="*/ 14878 h 1861"/>
                  <a:gd name="T54" fmla="*/ 5213 w 646"/>
                  <a:gd name="T55" fmla="*/ 15470 h 1861"/>
                  <a:gd name="T56" fmla="*/ 4861 w 646"/>
                  <a:gd name="T57" fmla="*/ 16038 h 1861"/>
                  <a:gd name="T58" fmla="*/ 4464 w 646"/>
                  <a:gd name="T59" fmla="*/ 16565 h 1861"/>
                  <a:gd name="T60" fmla="*/ 4042 w 646"/>
                  <a:gd name="T61" fmla="*/ 17040 h 1861"/>
                  <a:gd name="T62" fmla="*/ 3594 w 646"/>
                  <a:gd name="T63" fmla="*/ 17487 h 1861"/>
                  <a:gd name="T64" fmla="*/ 3149 w 646"/>
                  <a:gd name="T65" fmla="*/ 17894 h 1861"/>
                  <a:gd name="T66" fmla="*/ 2654 w 646"/>
                  <a:gd name="T67" fmla="*/ 18257 h 1861"/>
                  <a:gd name="T68" fmla="*/ 2144 w 646"/>
                  <a:gd name="T69" fmla="*/ 18596 h 1861"/>
                  <a:gd name="T70" fmla="*/ 1625 w 646"/>
                  <a:gd name="T71" fmla="*/ 18879 h 1861"/>
                  <a:gd name="T72" fmla="*/ 1080 w 646"/>
                  <a:gd name="T73" fmla="*/ 19120 h 1861"/>
                  <a:gd name="T74" fmla="*/ 550 w 646"/>
                  <a:gd name="T75" fmla="*/ 19331 h 1861"/>
                  <a:gd name="T76" fmla="*/ 0 w 646"/>
                  <a:gd name="T77" fmla="*/ 19487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7" name="Freeform 11"/>
              <p:cNvSpPr>
                <a:spLocks/>
              </p:cNvSpPr>
              <p:nvPr/>
            </p:nvSpPr>
            <p:spPr bwMode="gray">
              <a:xfrm rot="6256290">
                <a:off x="1583" y="1153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96 w 646"/>
                  <a:gd name="T3" fmla="*/ 149 h 1861"/>
                  <a:gd name="T4" fmla="*/ 1020 w 646"/>
                  <a:gd name="T5" fmla="*/ 339 h 1861"/>
                  <a:gd name="T6" fmla="*/ 1535 w 646"/>
                  <a:gd name="T7" fmla="*/ 563 h 1861"/>
                  <a:gd name="T8" fmla="*/ 2031 w 646"/>
                  <a:gd name="T9" fmla="*/ 850 h 1861"/>
                  <a:gd name="T10" fmla="*/ 2519 w 646"/>
                  <a:gd name="T11" fmla="*/ 1160 h 1861"/>
                  <a:gd name="T12" fmla="*/ 2999 w 646"/>
                  <a:gd name="T13" fmla="*/ 1536 h 1861"/>
                  <a:gd name="T14" fmla="*/ 3472 w 646"/>
                  <a:gd name="T15" fmla="*/ 1943 h 1861"/>
                  <a:gd name="T16" fmla="*/ 3928 w 646"/>
                  <a:gd name="T17" fmla="*/ 2389 h 1861"/>
                  <a:gd name="T18" fmla="*/ 4359 w 646"/>
                  <a:gd name="T19" fmla="*/ 2884 h 1861"/>
                  <a:gd name="T20" fmla="*/ 4770 w 646"/>
                  <a:gd name="T21" fmla="*/ 3407 h 1861"/>
                  <a:gd name="T22" fmla="*/ 5145 w 646"/>
                  <a:gd name="T23" fmla="*/ 3965 h 1861"/>
                  <a:gd name="T24" fmla="*/ 5483 w 646"/>
                  <a:gd name="T25" fmla="*/ 4575 h 1861"/>
                  <a:gd name="T26" fmla="*/ 5787 w 646"/>
                  <a:gd name="T27" fmla="*/ 5205 h 1861"/>
                  <a:gd name="T28" fmla="*/ 6069 w 646"/>
                  <a:gd name="T29" fmla="*/ 5888 h 1861"/>
                  <a:gd name="T30" fmla="*/ 6305 w 646"/>
                  <a:gd name="T31" fmla="*/ 6599 h 1861"/>
                  <a:gd name="T32" fmla="*/ 6471 w 646"/>
                  <a:gd name="T33" fmla="*/ 7330 h 1861"/>
                  <a:gd name="T34" fmla="*/ 6610 w 646"/>
                  <a:gd name="T35" fmla="*/ 8102 h 1861"/>
                  <a:gd name="T36" fmla="*/ 6697 w 646"/>
                  <a:gd name="T37" fmla="*/ 8904 h 1861"/>
                  <a:gd name="T38" fmla="*/ 6735 w 646"/>
                  <a:gd name="T39" fmla="*/ 9732 h 1861"/>
                  <a:gd name="T40" fmla="*/ 6712 w 646"/>
                  <a:gd name="T41" fmla="*/ 10592 h 1861"/>
                  <a:gd name="T42" fmla="*/ 6634 w 646"/>
                  <a:gd name="T43" fmla="*/ 11372 h 1861"/>
                  <a:gd name="T44" fmla="*/ 6495 w 646"/>
                  <a:gd name="T45" fmla="*/ 12147 h 1861"/>
                  <a:gd name="T46" fmla="*/ 6333 w 646"/>
                  <a:gd name="T47" fmla="*/ 12881 h 1861"/>
                  <a:gd name="T48" fmla="*/ 6100 w 646"/>
                  <a:gd name="T49" fmla="*/ 13584 h 1861"/>
                  <a:gd name="T50" fmla="*/ 5850 w 646"/>
                  <a:gd name="T51" fmla="*/ 14246 h 1861"/>
                  <a:gd name="T52" fmla="*/ 5558 w 646"/>
                  <a:gd name="T53" fmla="*/ 14878 h 1861"/>
                  <a:gd name="T54" fmla="*/ 5213 w 646"/>
                  <a:gd name="T55" fmla="*/ 15470 h 1861"/>
                  <a:gd name="T56" fmla="*/ 4861 w 646"/>
                  <a:gd name="T57" fmla="*/ 16038 h 1861"/>
                  <a:gd name="T58" fmla="*/ 4464 w 646"/>
                  <a:gd name="T59" fmla="*/ 16565 h 1861"/>
                  <a:gd name="T60" fmla="*/ 4042 w 646"/>
                  <a:gd name="T61" fmla="*/ 17040 h 1861"/>
                  <a:gd name="T62" fmla="*/ 3594 w 646"/>
                  <a:gd name="T63" fmla="*/ 17487 h 1861"/>
                  <a:gd name="T64" fmla="*/ 3149 w 646"/>
                  <a:gd name="T65" fmla="*/ 17894 h 1861"/>
                  <a:gd name="T66" fmla="*/ 2654 w 646"/>
                  <a:gd name="T67" fmla="*/ 18257 h 1861"/>
                  <a:gd name="T68" fmla="*/ 2144 w 646"/>
                  <a:gd name="T69" fmla="*/ 18596 h 1861"/>
                  <a:gd name="T70" fmla="*/ 1625 w 646"/>
                  <a:gd name="T71" fmla="*/ 18879 h 1861"/>
                  <a:gd name="T72" fmla="*/ 1080 w 646"/>
                  <a:gd name="T73" fmla="*/ 19120 h 1861"/>
                  <a:gd name="T74" fmla="*/ 550 w 646"/>
                  <a:gd name="T75" fmla="*/ 19331 h 1861"/>
                  <a:gd name="T76" fmla="*/ 0 w 646"/>
                  <a:gd name="T77" fmla="*/ 19487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8" name="Freeform 12"/>
              <p:cNvSpPr>
                <a:spLocks/>
              </p:cNvSpPr>
              <p:nvPr/>
            </p:nvSpPr>
            <p:spPr bwMode="gray">
              <a:xfrm rot="-6677128">
                <a:off x="3071" y="289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96 w 646"/>
                  <a:gd name="T3" fmla="*/ 149 h 1861"/>
                  <a:gd name="T4" fmla="*/ 1020 w 646"/>
                  <a:gd name="T5" fmla="*/ 339 h 1861"/>
                  <a:gd name="T6" fmla="*/ 1535 w 646"/>
                  <a:gd name="T7" fmla="*/ 563 h 1861"/>
                  <a:gd name="T8" fmla="*/ 2031 w 646"/>
                  <a:gd name="T9" fmla="*/ 850 h 1861"/>
                  <a:gd name="T10" fmla="*/ 2519 w 646"/>
                  <a:gd name="T11" fmla="*/ 1160 h 1861"/>
                  <a:gd name="T12" fmla="*/ 2999 w 646"/>
                  <a:gd name="T13" fmla="*/ 1536 h 1861"/>
                  <a:gd name="T14" fmla="*/ 3472 w 646"/>
                  <a:gd name="T15" fmla="*/ 1943 h 1861"/>
                  <a:gd name="T16" fmla="*/ 3928 w 646"/>
                  <a:gd name="T17" fmla="*/ 2389 h 1861"/>
                  <a:gd name="T18" fmla="*/ 4359 w 646"/>
                  <a:gd name="T19" fmla="*/ 2884 h 1861"/>
                  <a:gd name="T20" fmla="*/ 4770 w 646"/>
                  <a:gd name="T21" fmla="*/ 3407 h 1861"/>
                  <a:gd name="T22" fmla="*/ 5145 w 646"/>
                  <a:gd name="T23" fmla="*/ 3965 h 1861"/>
                  <a:gd name="T24" fmla="*/ 5483 w 646"/>
                  <a:gd name="T25" fmla="*/ 4575 h 1861"/>
                  <a:gd name="T26" fmla="*/ 5787 w 646"/>
                  <a:gd name="T27" fmla="*/ 5205 h 1861"/>
                  <a:gd name="T28" fmla="*/ 6069 w 646"/>
                  <a:gd name="T29" fmla="*/ 5888 h 1861"/>
                  <a:gd name="T30" fmla="*/ 6305 w 646"/>
                  <a:gd name="T31" fmla="*/ 6599 h 1861"/>
                  <a:gd name="T32" fmla="*/ 6471 w 646"/>
                  <a:gd name="T33" fmla="*/ 7330 h 1861"/>
                  <a:gd name="T34" fmla="*/ 6610 w 646"/>
                  <a:gd name="T35" fmla="*/ 8102 h 1861"/>
                  <a:gd name="T36" fmla="*/ 6697 w 646"/>
                  <a:gd name="T37" fmla="*/ 8904 h 1861"/>
                  <a:gd name="T38" fmla="*/ 6735 w 646"/>
                  <a:gd name="T39" fmla="*/ 9732 h 1861"/>
                  <a:gd name="T40" fmla="*/ 6712 w 646"/>
                  <a:gd name="T41" fmla="*/ 10592 h 1861"/>
                  <a:gd name="T42" fmla="*/ 6634 w 646"/>
                  <a:gd name="T43" fmla="*/ 11372 h 1861"/>
                  <a:gd name="T44" fmla="*/ 6495 w 646"/>
                  <a:gd name="T45" fmla="*/ 12147 h 1861"/>
                  <a:gd name="T46" fmla="*/ 6333 w 646"/>
                  <a:gd name="T47" fmla="*/ 12881 h 1861"/>
                  <a:gd name="T48" fmla="*/ 6100 w 646"/>
                  <a:gd name="T49" fmla="*/ 13584 h 1861"/>
                  <a:gd name="T50" fmla="*/ 5850 w 646"/>
                  <a:gd name="T51" fmla="*/ 14246 h 1861"/>
                  <a:gd name="T52" fmla="*/ 5558 w 646"/>
                  <a:gd name="T53" fmla="*/ 14878 h 1861"/>
                  <a:gd name="T54" fmla="*/ 5213 w 646"/>
                  <a:gd name="T55" fmla="*/ 15470 h 1861"/>
                  <a:gd name="T56" fmla="*/ 4861 w 646"/>
                  <a:gd name="T57" fmla="*/ 16038 h 1861"/>
                  <a:gd name="T58" fmla="*/ 4464 w 646"/>
                  <a:gd name="T59" fmla="*/ 16565 h 1861"/>
                  <a:gd name="T60" fmla="*/ 4042 w 646"/>
                  <a:gd name="T61" fmla="*/ 17040 h 1861"/>
                  <a:gd name="T62" fmla="*/ 3594 w 646"/>
                  <a:gd name="T63" fmla="*/ 17487 h 1861"/>
                  <a:gd name="T64" fmla="*/ 3149 w 646"/>
                  <a:gd name="T65" fmla="*/ 17894 h 1861"/>
                  <a:gd name="T66" fmla="*/ 2654 w 646"/>
                  <a:gd name="T67" fmla="*/ 18257 h 1861"/>
                  <a:gd name="T68" fmla="*/ 2144 w 646"/>
                  <a:gd name="T69" fmla="*/ 18596 h 1861"/>
                  <a:gd name="T70" fmla="*/ 1625 w 646"/>
                  <a:gd name="T71" fmla="*/ 18879 h 1861"/>
                  <a:gd name="T72" fmla="*/ 1080 w 646"/>
                  <a:gd name="T73" fmla="*/ 19120 h 1861"/>
                  <a:gd name="T74" fmla="*/ 550 w 646"/>
                  <a:gd name="T75" fmla="*/ 19331 h 1861"/>
                  <a:gd name="T76" fmla="*/ 0 w 646"/>
                  <a:gd name="T77" fmla="*/ 19487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89" name="Group 13"/>
            <p:cNvGrpSpPr>
              <a:grpSpLocks/>
            </p:cNvGrpSpPr>
            <p:nvPr/>
          </p:nvGrpSpPr>
          <p:grpSpPr bwMode="auto">
            <a:xfrm>
              <a:off x="2543" y="1899"/>
              <a:ext cx="844" cy="843"/>
              <a:chOff x="2016" y="1920"/>
              <a:chExt cx="1680" cy="1680"/>
            </a:xfrm>
          </p:grpSpPr>
          <p:sp>
            <p:nvSpPr>
              <p:cNvPr id="28694" name="Oval 1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14343"/>
                  </a:gs>
                  <a:gs pos="100000">
                    <a:srgbClr val="922929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5" name="Freeform 15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2592" y="2127"/>
              <a:ext cx="726" cy="3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fa-I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rPr>
                <a:t>معروفترین </a:t>
              </a:r>
            </a:p>
            <a:p>
              <a:pPr algn="ctr" eaLnBrk="0" hangingPunct="0">
                <a:defRPr/>
              </a:pPr>
              <a:r>
                <a:rPr lang="fa-I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rPr>
                <a:t>خطاهای نرم افزاری</a:t>
              </a:r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1672" y="2206"/>
              <a:ext cx="82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fa-IR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حوزه پزشکی</a:t>
              </a:r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3367" y="1375"/>
              <a:ext cx="885" cy="2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a-I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حوزه فضانوردی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2761" y="3104"/>
              <a:ext cx="675" cy="2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fa-I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حوزه نظامی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786438" y="2052638"/>
            <a:ext cx="3071812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fa-IR" sz="2000" dirty="0">
              <a:latin typeface="Arial" charset="0"/>
              <a:cs typeface="+mn-cs"/>
            </a:endParaRPr>
          </a:p>
          <a:p>
            <a:pPr algn="ctr" rtl="1">
              <a:buFont typeface="Arial" pitchFamily="34" charset="0"/>
              <a:buChar char="•"/>
              <a:defRPr/>
            </a:pPr>
            <a:r>
              <a:rPr lang="fa-IR" sz="2000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fa-IR" sz="2000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B Lotus" pitchFamily="2" charset="-78"/>
              </a:rPr>
              <a:t>خطای نرم‌افزاری در آخرین مرحله فرود آپولو 11 ناسا به کره ماه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" charset="0"/>
              <a:cs typeface="B Lotus" pitchFamily="2" charset="-78"/>
            </a:endParaRPr>
          </a:p>
          <a:p>
            <a:pPr algn="r">
              <a:buFont typeface="Arial" pitchFamily="34" charset="0"/>
              <a:buChar char="•"/>
              <a:defRPr/>
            </a:pPr>
            <a:endParaRPr lang="fa-IR" dirty="0">
              <a:latin typeface="Arial" charset="0"/>
              <a:cs typeface="+mn-cs"/>
            </a:endParaRPr>
          </a:p>
          <a:p>
            <a:pPr>
              <a:defRPr/>
            </a:pPr>
            <a:endParaRPr lang="fa-IR" dirty="0">
              <a:latin typeface="Arial" charset="0"/>
              <a:cs typeface="+mn-cs"/>
            </a:endParaRPr>
          </a:p>
          <a:p>
            <a:pPr>
              <a:defRPr/>
            </a:pPr>
            <a:endParaRPr lang="fa-IR" dirty="0">
              <a:latin typeface="Arial" charset="0"/>
              <a:cs typeface="+mn-cs"/>
            </a:endParaRPr>
          </a:p>
          <a:p>
            <a:pPr>
              <a:defRPr/>
            </a:pPr>
            <a:endParaRPr lang="fa-IR" dirty="0">
              <a:latin typeface="Arial" charset="0"/>
              <a:cs typeface="+mn-cs"/>
            </a:endParaRPr>
          </a:p>
          <a:p>
            <a:pPr>
              <a:defRPr/>
            </a:pPr>
            <a:endParaRPr lang="fa-IR" dirty="0">
              <a:latin typeface="Arial" charset="0"/>
              <a:cs typeface="+mn-cs"/>
            </a:endParaRPr>
          </a:p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8678" name="TextBox 23"/>
          <p:cNvSpPr txBox="1">
            <a:spLocks noChangeArrowheads="1"/>
          </p:cNvSpPr>
          <p:nvPr/>
        </p:nvSpPr>
        <p:spPr bwMode="auto">
          <a:xfrm>
            <a:off x="1285875" y="1571625"/>
            <a:ext cx="3071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 sz="2000"/>
          </a:p>
          <a:p>
            <a:pPr algn="ctr" rtl="1">
              <a:buFont typeface="Arial" pitchFamily="34" charset="0"/>
              <a:buChar char="•"/>
            </a:pPr>
            <a:r>
              <a:rPr lang="fa-IR" sz="2000"/>
              <a:t> </a:t>
            </a:r>
            <a:r>
              <a:rPr lang="ar-SA" sz="2000">
                <a:cs typeface="B Lotus" pitchFamily="2" charset="-78"/>
              </a:rPr>
              <a:t>خطا در سیستم نرم‌افزاری کنترل کننده دستگاه پرتودرمانی تِراک 25</a:t>
            </a:r>
            <a:r>
              <a:rPr lang="fa-IR" sz="2000">
                <a:cs typeface="B Lotus" pitchFamily="2" charset="-78"/>
              </a:rPr>
              <a:t> و مرگ </a:t>
            </a:r>
            <a:r>
              <a:rPr lang="ar-SA" sz="2000">
                <a:cs typeface="B Lotus" pitchFamily="2" charset="-78"/>
              </a:rPr>
              <a:t>حداقل 5 بیمار</a:t>
            </a:r>
            <a:endParaRPr lang="fa-IR"/>
          </a:p>
          <a:p>
            <a:endParaRPr lang="en-US"/>
          </a:p>
        </p:txBody>
      </p:sp>
      <p:pic>
        <p:nvPicPr>
          <p:cNvPr id="107523" name="Picture 3" descr="http://pro.corbis.com/images/RF4473565.jpg?size=572&amp;uid=%7B7D6AB0FB-9A5F-41F8-A3BA-3CB62F431435%7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1650980" cy="242251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2357438" y="5072063"/>
            <a:ext cx="307181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fa-IR" sz="2000" dirty="0">
              <a:latin typeface="Arial" charset="0"/>
              <a:cs typeface="+mn-cs"/>
            </a:endParaRPr>
          </a:p>
          <a:p>
            <a:pPr algn="ctr" rtl="1">
              <a:buFont typeface="Arial" pitchFamily="34" charset="0"/>
              <a:buChar char="•"/>
              <a:defRPr/>
            </a:pPr>
            <a:r>
              <a:rPr lang="fa-IR" sz="2000" dirty="0">
                <a:latin typeface="Arial" charset="0"/>
                <a:cs typeface="+mn-cs"/>
              </a:rPr>
              <a:t> </a:t>
            </a:r>
            <a:r>
              <a:rPr lang="ar-SA" sz="2000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B Lotus" pitchFamily="2" charset="-78"/>
              </a:rPr>
              <a:t>خطای نرم افزاری پاتریوت</a:t>
            </a:r>
            <a:r>
              <a:rPr lang="fa-IR" sz="2000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B Lotus" pitchFamily="2" charset="-78"/>
              </a:rPr>
              <a:t> و</a:t>
            </a:r>
            <a:r>
              <a:rPr lang="ar-SA" sz="2000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B Lotus" pitchFamily="2" charset="-78"/>
              </a:rPr>
              <a:t> </a:t>
            </a:r>
            <a:r>
              <a:rPr lang="fa-IR" sz="2000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B Lotus" pitchFamily="2" charset="-78"/>
              </a:rPr>
              <a:t>مرگ </a:t>
            </a:r>
            <a:r>
              <a:rPr lang="ar-SA" sz="2000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B Lotus" pitchFamily="2" charset="-78"/>
              </a:rPr>
              <a:t>28 آمریکایی در ظهران عربستان </a:t>
            </a:r>
            <a:r>
              <a:rPr lang="ar-SA" sz="200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cs typeface="B Lotus" pitchFamily="2" charset="-78"/>
              </a:rPr>
              <a:t>سعودی</a:t>
            </a:r>
            <a:endParaRPr lang="en-US" dirty="0">
              <a:latin typeface="Arial" charset="0"/>
              <a:cs typeface="+mn-cs"/>
            </a:endParaRPr>
          </a:p>
        </p:txBody>
      </p:sp>
      <p:pic>
        <p:nvPicPr>
          <p:cNvPr id="107524" name="Picture 4" descr="F:\Documents and Settings\vahidi\Desktop\ppts\78032-eagle_lander_3d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6858016" y="3214686"/>
            <a:ext cx="1738314" cy="252413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2" name="Picture 5" descr="F:\Documents and Settings\vahidi\Desktop\ppts\icon13_12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357313" y="4786313"/>
            <a:ext cx="1081087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/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84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17E652-23C7-4165-B738-D34EECF8C259}" type="slidenum">
              <a:rPr lang="ar-SA">
                <a:latin typeface="Arial" pitchFamily="34" charset="0"/>
                <a:cs typeface="Arial" pitchFamily="34" charset="0"/>
              </a:rPr>
              <a:pPr/>
              <a:t>40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a-IR" sz="2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fa-IR" sz="2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fa-IR" sz="2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fa-IR" sz="2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a-IR" sz="2800" b="1" kern="0" dirty="0">
                <a:solidFill>
                  <a:schemeClr val="bg1"/>
                </a:solidFill>
                <a:latin typeface="+mj-lt"/>
                <a:ea typeface="+mj-ea"/>
                <a:cs typeface="B Nazanin" pitchFamily="2" charset="-78"/>
              </a:rPr>
              <a:t>انگیزه: </a:t>
            </a:r>
            <a:r>
              <a:rPr lang="fa-IR" sz="2000" dirty="0">
                <a:solidFill>
                  <a:schemeClr val="bg1"/>
                </a:solidFill>
                <a:latin typeface="Arial" charset="0"/>
                <a:cs typeface="B Nazanin" pitchFamily="2" charset="-78"/>
              </a:rPr>
              <a:t>زیان بار و پرهزینه بودن خطاها</a:t>
            </a:r>
          </a:p>
          <a:p>
            <a:pPr algn="ctr">
              <a:defRPr/>
            </a:pPr>
            <a:endParaRPr lang="fa-IR" sz="160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algn="ctr">
              <a:defRPr/>
            </a:pPr>
            <a:endParaRPr lang="fa-IR" sz="200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algn="ctr">
              <a:defRPr/>
            </a:pP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9700" name="Content Placeholder 5"/>
          <p:cNvGrpSpPr>
            <a:grpSpLocks noGrp="1"/>
          </p:cNvGrpSpPr>
          <p:nvPr>
            <p:ph idx="1"/>
          </p:nvPr>
        </p:nvGrpSpPr>
        <p:grpSpPr bwMode="auto">
          <a:xfrm>
            <a:off x="1143000" y="1500188"/>
            <a:ext cx="7073900" cy="4900612"/>
            <a:chOff x="1177" y="1296"/>
            <a:chExt cx="3336" cy="2715"/>
          </a:xfrm>
        </p:grpSpPr>
        <p:sp>
          <p:nvSpPr>
            <p:cNvPr id="29709" name="Freeform 6"/>
            <p:cNvSpPr>
              <a:spLocks/>
            </p:cNvSpPr>
            <p:nvPr/>
          </p:nvSpPr>
          <p:spPr bwMode="gray">
            <a:xfrm rot="-794496">
              <a:off x="2989" y="1859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120 w 646"/>
                <a:gd name="T3" fmla="*/ 35 h 1861"/>
                <a:gd name="T4" fmla="*/ 246 w 646"/>
                <a:gd name="T5" fmla="*/ 81 h 1861"/>
                <a:gd name="T6" fmla="*/ 369 w 646"/>
                <a:gd name="T7" fmla="*/ 135 h 1861"/>
                <a:gd name="T8" fmla="*/ 493 w 646"/>
                <a:gd name="T9" fmla="*/ 204 h 1861"/>
                <a:gd name="T10" fmla="*/ 609 w 646"/>
                <a:gd name="T11" fmla="*/ 280 h 1861"/>
                <a:gd name="T12" fmla="*/ 725 w 646"/>
                <a:gd name="T13" fmla="*/ 370 h 1861"/>
                <a:gd name="T14" fmla="*/ 841 w 646"/>
                <a:gd name="T15" fmla="*/ 466 h 1861"/>
                <a:gd name="T16" fmla="*/ 948 w 646"/>
                <a:gd name="T17" fmla="*/ 574 h 1861"/>
                <a:gd name="T18" fmla="*/ 1050 w 646"/>
                <a:gd name="T19" fmla="*/ 696 h 1861"/>
                <a:gd name="T20" fmla="*/ 1151 w 646"/>
                <a:gd name="T21" fmla="*/ 819 h 1861"/>
                <a:gd name="T22" fmla="*/ 1240 w 646"/>
                <a:gd name="T23" fmla="*/ 955 h 1861"/>
                <a:gd name="T24" fmla="*/ 1322 w 646"/>
                <a:gd name="T25" fmla="*/ 1103 h 1861"/>
                <a:gd name="T26" fmla="*/ 1397 w 646"/>
                <a:gd name="T27" fmla="*/ 1254 h 1861"/>
                <a:gd name="T28" fmla="*/ 1466 w 646"/>
                <a:gd name="T29" fmla="*/ 1417 h 1861"/>
                <a:gd name="T30" fmla="*/ 1518 w 646"/>
                <a:gd name="T31" fmla="*/ 1588 h 1861"/>
                <a:gd name="T32" fmla="*/ 1562 w 646"/>
                <a:gd name="T33" fmla="*/ 1765 h 1861"/>
                <a:gd name="T34" fmla="*/ 1597 w 646"/>
                <a:gd name="T35" fmla="*/ 1950 h 1861"/>
                <a:gd name="T36" fmla="*/ 1617 w 646"/>
                <a:gd name="T37" fmla="*/ 2143 h 1861"/>
                <a:gd name="T38" fmla="*/ 1627 w 646"/>
                <a:gd name="T39" fmla="*/ 2345 h 1861"/>
                <a:gd name="T40" fmla="*/ 1618 w 646"/>
                <a:gd name="T41" fmla="*/ 2549 h 1861"/>
                <a:gd name="T42" fmla="*/ 1599 w 646"/>
                <a:gd name="T43" fmla="*/ 2737 h 1861"/>
                <a:gd name="T44" fmla="*/ 1568 w 646"/>
                <a:gd name="T45" fmla="*/ 2924 h 1861"/>
                <a:gd name="T46" fmla="*/ 1526 w 646"/>
                <a:gd name="T47" fmla="*/ 3102 h 1861"/>
                <a:gd name="T48" fmla="*/ 1471 w 646"/>
                <a:gd name="T49" fmla="*/ 3269 h 1861"/>
                <a:gd name="T50" fmla="*/ 1412 w 646"/>
                <a:gd name="T51" fmla="*/ 3432 h 1861"/>
                <a:gd name="T52" fmla="*/ 1340 w 646"/>
                <a:gd name="T53" fmla="*/ 3580 h 1861"/>
                <a:gd name="T54" fmla="*/ 1258 w 646"/>
                <a:gd name="T55" fmla="*/ 3725 h 1861"/>
                <a:gd name="T56" fmla="*/ 1174 w 646"/>
                <a:gd name="T57" fmla="*/ 3865 h 1861"/>
                <a:gd name="T58" fmla="*/ 1077 w 646"/>
                <a:gd name="T59" fmla="*/ 3988 h 1861"/>
                <a:gd name="T60" fmla="*/ 975 w 646"/>
                <a:gd name="T61" fmla="*/ 4101 h 1861"/>
                <a:gd name="T62" fmla="*/ 868 w 646"/>
                <a:gd name="T63" fmla="*/ 4213 h 1861"/>
                <a:gd name="T64" fmla="*/ 755 w 646"/>
                <a:gd name="T65" fmla="*/ 4307 h 1861"/>
                <a:gd name="T66" fmla="*/ 639 w 646"/>
                <a:gd name="T67" fmla="*/ 4396 h 1861"/>
                <a:gd name="T68" fmla="*/ 516 w 646"/>
                <a:gd name="T69" fmla="*/ 4477 h 1861"/>
                <a:gd name="T70" fmla="*/ 392 w 646"/>
                <a:gd name="T71" fmla="*/ 4545 h 1861"/>
                <a:gd name="T72" fmla="*/ 261 w 646"/>
                <a:gd name="T73" fmla="*/ 4603 h 1861"/>
                <a:gd name="T74" fmla="*/ 131 w 646"/>
                <a:gd name="T75" fmla="*/ 4653 h 1861"/>
                <a:gd name="T76" fmla="*/ 0 w 646"/>
                <a:gd name="T77" fmla="*/ 4690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3399"/>
                </a:gs>
              </a:gsLst>
              <a:lin ang="0" scaled="1"/>
            </a:gra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Freeform 7"/>
            <p:cNvSpPr>
              <a:spLocks/>
            </p:cNvSpPr>
            <p:nvPr/>
          </p:nvSpPr>
          <p:spPr bwMode="gray">
            <a:xfrm rot="5461794">
              <a:off x="1859" y="1577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120 w 646"/>
                <a:gd name="T3" fmla="*/ 35 h 1861"/>
                <a:gd name="T4" fmla="*/ 246 w 646"/>
                <a:gd name="T5" fmla="*/ 81 h 1861"/>
                <a:gd name="T6" fmla="*/ 369 w 646"/>
                <a:gd name="T7" fmla="*/ 135 h 1861"/>
                <a:gd name="T8" fmla="*/ 493 w 646"/>
                <a:gd name="T9" fmla="*/ 204 h 1861"/>
                <a:gd name="T10" fmla="*/ 609 w 646"/>
                <a:gd name="T11" fmla="*/ 280 h 1861"/>
                <a:gd name="T12" fmla="*/ 725 w 646"/>
                <a:gd name="T13" fmla="*/ 370 h 1861"/>
                <a:gd name="T14" fmla="*/ 841 w 646"/>
                <a:gd name="T15" fmla="*/ 466 h 1861"/>
                <a:gd name="T16" fmla="*/ 948 w 646"/>
                <a:gd name="T17" fmla="*/ 574 h 1861"/>
                <a:gd name="T18" fmla="*/ 1050 w 646"/>
                <a:gd name="T19" fmla="*/ 696 h 1861"/>
                <a:gd name="T20" fmla="*/ 1151 w 646"/>
                <a:gd name="T21" fmla="*/ 819 h 1861"/>
                <a:gd name="T22" fmla="*/ 1240 w 646"/>
                <a:gd name="T23" fmla="*/ 955 h 1861"/>
                <a:gd name="T24" fmla="*/ 1322 w 646"/>
                <a:gd name="T25" fmla="*/ 1103 h 1861"/>
                <a:gd name="T26" fmla="*/ 1397 w 646"/>
                <a:gd name="T27" fmla="*/ 1254 h 1861"/>
                <a:gd name="T28" fmla="*/ 1466 w 646"/>
                <a:gd name="T29" fmla="*/ 1417 h 1861"/>
                <a:gd name="T30" fmla="*/ 1518 w 646"/>
                <a:gd name="T31" fmla="*/ 1588 h 1861"/>
                <a:gd name="T32" fmla="*/ 1562 w 646"/>
                <a:gd name="T33" fmla="*/ 1765 h 1861"/>
                <a:gd name="T34" fmla="*/ 1597 w 646"/>
                <a:gd name="T35" fmla="*/ 1950 h 1861"/>
                <a:gd name="T36" fmla="*/ 1617 w 646"/>
                <a:gd name="T37" fmla="*/ 2143 h 1861"/>
                <a:gd name="T38" fmla="*/ 1627 w 646"/>
                <a:gd name="T39" fmla="*/ 2345 h 1861"/>
                <a:gd name="T40" fmla="*/ 1618 w 646"/>
                <a:gd name="T41" fmla="*/ 2549 h 1861"/>
                <a:gd name="T42" fmla="*/ 1599 w 646"/>
                <a:gd name="T43" fmla="*/ 2737 h 1861"/>
                <a:gd name="T44" fmla="*/ 1568 w 646"/>
                <a:gd name="T45" fmla="*/ 2924 h 1861"/>
                <a:gd name="T46" fmla="*/ 1526 w 646"/>
                <a:gd name="T47" fmla="*/ 3102 h 1861"/>
                <a:gd name="T48" fmla="*/ 1471 w 646"/>
                <a:gd name="T49" fmla="*/ 3269 h 1861"/>
                <a:gd name="T50" fmla="*/ 1412 w 646"/>
                <a:gd name="T51" fmla="*/ 3432 h 1861"/>
                <a:gd name="T52" fmla="*/ 1340 w 646"/>
                <a:gd name="T53" fmla="*/ 3580 h 1861"/>
                <a:gd name="T54" fmla="*/ 1258 w 646"/>
                <a:gd name="T55" fmla="*/ 3725 h 1861"/>
                <a:gd name="T56" fmla="*/ 1174 w 646"/>
                <a:gd name="T57" fmla="*/ 3865 h 1861"/>
                <a:gd name="T58" fmla="*/ 1077 w 646"/>
                <a:gd name="T59" fmla="*/ 3988 h 1861"/>
                <a:gd name="T60" fmla="*/ 975 w 646"/>
                <a:gd name="T61" fmla="*/ 4101 h 1861"/>
                <a:gd name="T62" fmla="*/ 868 w 646"/>
                <a:gd name="T63" fmla="*/ 4213 h 1861"/>
                <a:gd name="T64" fmla="*/ 755 w 646"/>
                <a:gd name="T65" fmla="*/ 4307 h 1861"/>
                <a:gd name="T66" fmla="*/ 639 w 646"/>
                <a:gd name="T67" fmla="*/ 4396 h 1861"/>
                <a:gd name="T68" fmla="*/ 516 w 646"/>
                <a:gd name="T69" fmla="*/ 4477 h 1861"/>
                <a:gd name="T70" fmla="*/ 392 w 646"/>
                <a:gd name="T71" fmla="*/ 4545 h 1861"/>
                <a:gd name="T72" fmla="*/ 261 w 646"/>
                <a:gd name="T73" fmla="*/ 4603 h 1861"/>
                <a:gd name="T74" fmla="*/ 131 w 646"/>
                <a:gd name="T75" fmla="*/ 4653 h 1861"/>
                <a:gd name="T76" fmla="*/ 0 w 646"/>
                <a:gd name="T77" fmla="*/ 4690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669900"/>
                </a:gs>
              </a:gsLst>
              <a:lin ang="0" scaled="1"/>
            </a:gra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Freeform 8"/>
            <p:cNvSpPr>
              <a:spLocks/>
            </p:cNvSpPr>
            <p:nvPr/>
          </p:nvSpPr>
          <p:spPr bwMode="gray">
            <a:xfrm rot="-7471624">
              <a:off x="3024" y="614"/>
              <a:ext cx="725" cy="2090"/>
            </a:xfrm>
            <a:custGeom>
              <a:avLst/>
              <a:gdLst>
                <a:gd name="T0" fmla="*/ 0 w 646"/>
                <a:gd name="T1" fmla="*/ 0 h 1861"/>
                <a:gd name="T2" fmla="*/ 120 w 646"/>
                <a:gd name="T3" fmla="*/ 35 h 1861"/>
                <a:gd name="T4" fmla="*/ 246 w 646"/>
                <a:gd name="T5" fmla="*/ 81 h 1861"/>
                <a:gd name="T6" fmla="*/ 369 w 646"/>
                <a:gd name="T7" fmla="*/ 137 h 1861"/>
                <a:gd name="T8" fmla="*/ 493 w 646"/>
                <a:gd name="T9" fmla="*/ 206 h 1861"/>
                <a:gd name="T10" fmla="*/ 609 w 646"/>
                <a:gd name="T11" fmla="*/ 280 h 1861"/>
                <a:gd name="T12" fmla="*/ 725 w 646"/>
                <a:gd name="T13" fmla="*/ 372 h 1861"/>
                <a:gd name="T14" fmla="*/ 841 w 646"/>
                <a:gd name="T15" fmla="*/ 469 h 1861"/>
                <a:gd name="T16" fmla="*/ 948 w 646"/>
                <a:gd name="T17" fmla="*/ 577 h 1861"/>
                <a:gd name="T18" fmla="*/ 1050 w 646"/>
                <a:gd name="T19" fmla="*/ 697 h 1861"/>
                <a:gd name="T20" fmla="*/ 1151 w 646"/>
                <a:gd name="T21" fmla="*/ 822 h 1861"/>
                <a:gd name="T22" fmla="*/ 1240 w 646"/>
                <a:gd name="T23" fmla="*/ 959 h 1861"/>
                <a:gd name="T24" fmla="*/ 1322 w 646"/>
                <a:gd name="T25" fmla="*/ 1106 h 1861"/>
                <a:gd name="T26" fmla="*/ 1397 w 646"/>
                <a:gd name="T27" fmla="*/ 1258 h 1861"/>
                <a:gd name="T28" fmla="*/ 1466 w 646"/>
                <a:gd name="T29" fmla="*/ 1423 h 1861"/>
                <a:gd name="T30" fmla="*/ 1518 w 646"/>
                <a:gd name="T31" fmla="*/ 1596 h 1861"/>
                <a:gd name="T32" fmla="*/ 1562 w 646"/>
                <a:gd name="T33" fmla="*/ 1772 h 1861"/>
                <a:gd name="T34" fmla="*/ 1597 w 646"/>
                <a:gd name="T35" fmla="*/ 1957 h 1861"/>
                <a:gd name="T36" fmla="*/ 1617 w 646"/>
                <a:gd name="T37" fmla="*/ 2154 h 1861"/>
                <a:gd name="T38" fmla="*/ 1627 w 646"/>
                <a:gd name="T39" fmla="*/ 2351 h 1861"/>
                <a:gd name="T40" fmla="*/ 1618 w 646"/>
                <a:gd name="T41" fmla="*/ 2558 h 1861"/>
                <a:gd name="T42" fmla="*/ 1599 w 646"/>
                <a:gd name="T43" fmla="*/ 2749 h 1861"/>
                <a:gd name="T44" fmla="*/ 1568 w 646"/>
                <a:gd name="T45" fmla="*/ 2935 h 1861"/>
                <a:gd name="T46" fmla="*/ 1526 w 646"/>
                <a:gd name="T47" fmla="*/ 3112 h 1861"/>
                <a:gd name="T48" fmla="*/ 1471 w 646"/>
                <a:gd name="T49" fmla="*/ 3282 h 1861"/>
                <a:gd name="T50" fmla="*/ 1412 w 646"/>
                <a:gd name="T51" fmla="*/ 3442 h 1861"/>
                <a:gd name="T52" fmla="*/ 1340 w 646"/>
                <a:gd name="T53" fmla="*/ 3596 h 1861"/>
                <a:gd name="T54" fmla="*/ 1258 w 646"/>
                <a:gd name="T55" fmla="*/ 3740 h 1861"/>
                <a:gd name="T56" fmla="*/ 1174 w 646"/>
                <a:gd name="T57" fmla="*/ 3878 h 1861"/>
                <a:gd name="T58" fmla="*/ 1077 w 646"/>
                <a:gd name="T59" fmla="*/ 4006 h 1861"/>
                <a:gd name="T60" fmla="*/ 975 w 646"/>
                <a:gd name="T61" fmla="*/ 4119 h 1861"/>
                <a:gd name="T62" fmla="*/ 868 w 646"/>
                <a:gd name="T63" fmla="*/ 4225 h 1861"/>
                <a:gd name="T64" fmla="*/ 755 w 646"/>
                <a:gd name="T65" fmla="*/ 4324 h 1861"/>
                <a:gd name="T66" fmla="*/ 639 w 646"/>
                <a:gd name="T67" fmla="*/ 4414 h 1861"/>
                <a:gd name="T68" fmla="*/ 516 w 646"/>
                <a:gd name="T69" fmla="*/ 4497 h 1861"/>
                <a:gd name="T70" fmla="*/ 392 w 646"/>
                <a:gd name="T71" fmla="*/ 4562 h 1861"/>
                <a:gd name="T72" fmla="*/ 261 w 646"/>
                <a:gd name="T73" fmla="*/ 4619 h 1861"/>
                <a:gd name="T74" fmla="*/ 131 w 646"/>
                <a:gd name="T75" fmla="*/ 4671 h 1861"/>
                <a:gd name="T76" fmla="*/ 0 w 646"/>
                <a:gd name="T77" fmla="*/ 4708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5326AC"/>
                </a:gs>
              </a:gsLst>
              <a:lin ang="0" scaled="1"/>
            </a:gra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12" name="Group 9"/>
            <p:cNvGrpSpPr>
              <a:grpSpLocks/>
            </p:cNvGrpSpPr>
            <p:nvPr/>
          </p:nvGrpSpPr>
          <p:grpSpPr bwMode="auto">
            <a:xfrm>
              <a:off x="1177" y="1440"/>
              <a:ext cx="3336" cy="2571"/>
              <a:chOff x="768" y="1104"/>
              <a:chExt cx="3984" cy="3072"/>
            </a:xfrm>
          </p:grpSpPr>
          <p:sp>
            <p:nvSpPr>
              <p:cNvPr id="29720" name="Freeform 10"/>
              <p:cNvSpPr>
                <a:spLocks/>
              </p:cNvSpPr>
              <p:nvPr/>
            </p:nvSpPr>
            <p:spPr bwMode="gray">
              <a:xfrm>
                <a:off x="2784" y="1680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96 w 646"/>
                  <a:gd name="T3" fmla="*/ 149 h 1861"/>
                  <a:gd name="T4" fmla="*/ 1020 w 646"/>
                  <a:gd name="T5" fmla="*/ 339 h 1861"/>
                  <a:gd name="T6" fmla="*/ 1535 w 646"/>
                  <a:gd name="T7" fmla="*/ 563 h 1861"/>
                  <a:gd name="T8" fmla="*/ 2031 w 646"/>
                  <a:gd name="T9" fmla="*/ 850 h 1861"/>
                  <a:gd name="T10" fmla="*/ 2519 w 646"/>
                  <a:gd name="T11" fmla="*/ 1160 h 1861"/>
                  <a:gd name="T12" fmla="*/ 2999 w 646"/>
                  <a:gd name="T13" fmla="*/ 1536 h 1861"/>
                  <a:gd name="T14" fmla="*/ 3472 w 646"/>
                  <a:gd name="T15" fmla="*/ 1943 h 1861"/>
                  <a:gd name="T16" fmla="*/ 3928 w 646"/>
                  <a:gd name="T17" fmla="*/ 2389 h 1861"/>
                  <a:gd name="T18" fmla="*/ 4359 w 646"/>
                  <a:gd name="T19" fmla="*/ 2884 h 1861"/>
                  <a:gd name="T20" fmla="*/ 4770 w 646"/>
                  <a:gd name="T21" fmla="*/ 3407 h 1861"/>
                  <a:gd name="T22" fmla="*/ 5145 w 646"/>
                  <a:gd name="T23" fmla="*/ 3965 h 1861"/>
                  <a:gd name="T24" fmla="*/ 5483 w 646"/>
                  <a:gd name="T25" fmla="*/ 4575 h 1861"/>
                  <a:gd name="T26" fmla="*/ 5787 w 646"/>
                  <a:gd name="T27" fmla="*/ 5205 h 1861"/>
                  <a:gd name="T28" fmla="*/ 6069 w 646"/>
                  <a:gd name="T29" fmla="*/ 5888 h 1861"/>
                  <a:gd name="T30" fmla="*/ 6305 w 646"/>
                  <a:gd name="T31" fmla="*/ 6599 h 1861"/>
                  <a:gd name="T32" fmla="*/ 6471 w 646"/>
                  <a:gd name="T33" fmla="*/ 7330 h 1861"/>
                  <a:gd name="T34" fmla="*/ 6610 w 646"/>
                  <a:gd name="T35" fmla="*/ 8102 h 1861"/>
                  <a:gd name="T36" fmla="*/ 6697 w 646"/>
                  <a:gd name="T37" fmla="*/ 8904 h 1861"/>
                  <a:gd name="T38" fmla="*/ 6735 w 646"/>
                  <a:gd name="T39" fmla="*/ 9732 h 1861"/>
                  <a:gd name="T40" fmla="*/ 6712 w 646"/>
                  <a:gd name="T41" fmla="*/ 10592 h 1861"/>
                  <a:gd name="T42" fmla="*/ 6634 w 646"/>
                  <a:gd name="T43" fmla="*/ 11372 h 1861"/>
                  <a:gd name="T44" fmla="*/ 6495 w 646"/>
                  <a:gd name="T45" fmla="*/ 12147 h 1861"/>
                  <a:gd name="T46" fmla="*/ 6333 w 646"/>
                  <a:gd name="T47" fmla="*/ 12881 h 1861"/>
                  <a:gd name="T48" fmla="*/ 6100 w 646"/>
                  <a:gd name="T49" fmla="*/ 13584 h 1861"/>
                  <a:gd name="T50" fmla="*/ 5850 w 646"/>
                  <a:gd name="T51" fmla="*/ 14246 h 1861"/>
                  <a:gd name="T52" fmla="*/ 5558 w 646"/>
                  <a:gd name="T53" fmla="*/ 14878 h 1861"/>
                  <a:gd name="T54" fmla="*/ 5213 w 646"/>
                  <a:gd name="T55" fmla="*/ 15470 h 1861"/>
                  <a:gd name="T56" fmla="*/ 4861 w 646"/>
                  <a:gd name="T57" fmla="*/ 16038 h 1861"/>
                  <a:gd name="T58" fmla="*/ 4464 w 646"/>
                  <a:gd name="T59" fmla="*/ 16565 h 1861"/>
                  <a:gd name="T60" fmla="*/ 4042 w 646"/>
                  <a:gd name="T61" fmla="*/ 17040 h 1861"/>
                  <a:gd name="T62" fmla="*/ 3594 w 646"/>
                  <a:gd name="T63" fmla="*/ 17487 h 1861"/>
                  <a:gd name="T64" fmla="*/ 3149 w 646"/>
                  <a:gd name="T65" fmla="*/ 17894 h 1861"/>
                  <a:gd name="T66" fmla="*/ 2654 w 646"/>
                  <a:gd name="T67" fmla="*/ 18257 h 1861"/>
                  <a:gd name="T68" fmla="*/ 2144 w 646"/>
                  <a:gd name="T69" fmla="*/ 18596 h 1861"/>
                  <a:gd name="T70" fmla="*/ 1625 w 646"/>
                  <a:gd name="T71" fmla="*/ 18879 h 1861"/>
                  <a:gd name="T72" fmla="*/ 1080 w 646"/>
                  <a:gd name="T73" fmla="*/ 19120 h 1861"/>
                  <a:gd name="T74" fmla="*/ 550 w 646"/>
                  <a:gd name="T75" fmla="*/ 19331 h 1861"/>
                  <a:gd name="T76" fmla="*/ 0 w 646"/>
                  <a:gd name="T77" fmla="*/ 19487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1" name="Freeform 11"/>
              <p:cNvSpPr>
                <a:spLocks/>
              </p:cNvSpPr>
              <p:nvPr/>
            </p:nvSpPr>
            <p:spPr bwMode="gray">
              <a:xfrm rot="6256290">
                <a:off x="1583" y="1153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96 w 646"/>
                  <a:gd name="T3" fmla="*/ 149 h 1861"/>
                  <a:gd name="T4" fmla="*/ 1020 w 646"/>
                  <a:gd name="T5" fmla="*/ 339 h 1861"/>
                  <a:gd name="T6" fmla="*/ 1535 w 646"/>
                  <a:gd name="T7" fmla="*/ 563 h 1861"/>
                  <a:gd name="T8" fmla="*/ 2031 w 646"/>
                  <a:gd name="T9" fmla="*/ 850 h 1861"/>
                  <a:gd name="T10" fmla="*/ 2519 w 646"/>
                  <a:gd name="T11" fmla="*/ 1160 h 1861"/>
                  <a:gd name="T12" fmla="*/ 2999 w 646"/>
                  <a:gd name="T13" fmla="*/ 1536 h 1861"/>
                  <a:gd name="T14" fmla="*/ 3472 w 646"/>
                  <a:gd name="T15" fmla="*/ 1943 h 1861"/>
                  <a:gd name="T16" fmla="*/ 3928 w 646"/>
                  <a:gd name="T17" fmla="*/ 2389 h 1861"/>
                  <a:gd name="T18" fmla="*/ 4359 w 646"/>
                  <a:gd name="T19" fmla="*/ 2884 h 1861"/>
                  <a:gd name="T20" fmla="*/ 4770 w 646"/>
                  <a:gd name="T21" fmla="*/ 3407 h 1861"/>
                  <a:gd name="T22" fmla="*/ 5145 w 646"/>
                  <a:gd name="T23" fmla="*/ 3965 h 1861"/>
                  <a:gd name="T24" fmla="*/ 5483 w 646"/>
                  <a:gd name="T25" fmla="*/ 4575 h 1861"/>
                  <a:gd name="T26" fmla="*/ 5787 w 646"/>
                  <a:gd name="T27" fmla="*/ 5205 h 1861"/>
                  <a:gd name="T28" fmla="*/ 6069 w 646"/>
                  <a:gd name="T29" fmla="*/ 5888 h 1861"/>
                  <a:gd name="T30" fmla="*/ 6305 w 646"/>
                  <a:gd name="T31" fmla="*/ 6599 h 1861"/>
                  <a:gd name="T32" fmla="*/ 6471 w 646"/>
                  <a:gd name="T33" fmla="*/ 7330 h 1861"/>
                  <a:gd name="T34" fmla="*/ 6610 w 646"/>
                  <a:gd name="T35" fmla="*/ 8102 h 1861"/>
                  <a:gd name="T36" fmla="*/ 6697 w 646"/>
                  <a:gd name="T37" fmla="*/ 8904 h 1861"/>
                  <a:gd name="T38" fmla="*/ 6735 w 646"/>
                  <a:gd name="T39" fmla="*/ 9732 h 1861"/>
                  <a:gd name="T40" fmla="*/ 6712 w 646"/>
                  <a:gd name="T41" fmla="*/ 10592 h 1861"/>
                  <a:gd name="T42" fmla="*/ 6634 w 646"/>
                  <a:gd name="T43" fmla="*/ 11372 h 1861"/>
                  <a:gd name="T44" fmla="*/ 6495 w 646"/>
                  <a:gd name="T45" fmla="*/ 12147 h 1861"/>
                  <a:gd name="T46" fmla="*/ 6333 w 646"/>
                  <a:gd name="T47" fmla="*/ 12881 h 1861"/>
                  <a:gd name="T48" fmla="*/ 6100 w 646"/>
                  <a:gd name="T49" fmla="*/ 13584 h 1861"/>
                  <a:gd name="T50" fmla="*/ 5850 w 646"/>
                  <a:gd name="T51" fmla="*/ 14246 h 1861"/>
                  <a:gd name="T52" fmla="*/ 5558 w 646"/>
                  <a:gd name="T53" fmla="*/ 14878 h 1861"/>
                  <a:gd name="T54" fmla="*/ 5213 w 646"/>
                  <a:gd name="T55" fmla="*/ 15470 h 1861"/>
                  <a:gd name="T56" fmla="*/ 4861 w 646"/>
                  <a:gd name="T57" fmla="*/ 16038 h 1861"/>
                  <a:gd name="T58" fmla="*/ 4464 w 646"/>
                  <a:gd name="T59" fmla="*/ 16565 h 1861"/>
                  <a:gd name="T60" fmla="*/ 4042 w 646"/>
                  <a:gd name="T61" fmla="*/ 17040 h 1861"/>
                  <a:gd name="T62" fmla="*/ 3594 w 646"/>
                  <a:gd name="T63" fmla="*/ 17487 h 1861"/>
                  <a:gd name="T64" fmla="*/ 3149 w 646"/>
                  <a:gd name="T65" fmla="*/ 17894 h 1861"/>
                  <a:gd name="T66" fmla="*/ 2654 w 646"/>
                  <a:gd name="T67" fmla="*/ 18257 h 1861"/>
                  <a:gd name="T68" fmla="*/ 2144 w 646"/>
                  <a:gd name="T69" fmla="*/ 18596 h 1861"/>
                  <a:gd name="T70" fmla="*/ 1625 w 646"/>
                  <a:gd name="T71" fmla="*/ 18879 h 1861"/>
                  <a:gd name="T72" fmla="*/ 1080 w 646"/>
                  <a:gd name="T73" fmla="*/ 19120 h 1861"/>
                  <a:gd name="T74" fmla="*/ 550 w 646"/>
                  <a:gd name="T75" fmla="*/ 19331 h 1861"/>
                  <a:gd name="T76" fmla="*/ 0 w 646"/>
                  <a:gd name="T77" fmla="*/ 19487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2" name="Freeform 12"/>
              <p:cNvSpPr>
                <a:spLocks/>
              </p:cNvSpPr>
              <p:nvPr/>
            </p:nvSpPr>
            <p:spPr bwMode="gray">
              <a:xfrm rot="-6677128">
                <a:off x="3071" y="289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496 w 646"/>
                  <a:gd name="T3" fmla="*/ 149 h 1861"/>
                  <a:gd name="T4" fmla="*/ 1020 w 646"/>
                  <a:gd name="T5" fmla="*/ 339 h 1861"/>
                  <a:gd name="T6" fmla="*/ 1535 w 646"/>
                  <a:gd name="T7" fmla="*/ 563 h 1861"/>
                  <a:gd name="T8" fmla="*/ 2031 w 646"/>
                  <a:gd name="T9" fmla="*/ 850 h 1861"/>
                  <a:gd name="T10" fmla="*/ 2519 w 646"/>
                  <a:gd name="T11" fmla="*/ 1160 h 1861"/>
                  <a:gd name="T12" fmla="*/ 2999 w 646"/>
                  <a:gd name="T13" fmla="*/ 1536 h 1861"/>
                  <a:gd name="T14" fmla="*/ 3472 w 646"/>
                  <a:gd name="T15" fmla="*/ 1943 h 1861"/>
                  <a:gd name="T16" fmla="*/ 3928 w 646"/>
                  <a:gd name="T17" fmla="*/ 2389 h 1861"/>
                  <a:gd name="T18" fmla="*/ 4359 w 646"/>
                  <a:gd name="T19" fmla="*/ 2884 h 1861"/>
                  <a:gd name="T20" fmla="*/ 4770 w 646"/>
                  <a:gd name="T21" fmla="*/ 3407 h 1861"/>
                  <a:gd name="T22" fmla="*/ 5145 w 646"/>
                  <a:gd name="T23" fmla="*/ 3965 h 1861"/>
                  <a:gd name="T24" fmla="*/ 5483 w 646"/>
                  <a:gd name="T25" fmla="*/ 4575 h 1861"/>
                  <a:gd name="T26" fmla="*/ 5787 w 646"/>
                  <a:gd name="T27" fmla="*/ 5205 h 1861"/>
                  <a:gd name="T28" fmla="*/ 6069 w 646"/>
                  <a:gd name="T29" fmla="*/ 5888 h 1861"/>
                  <a:gd name="T30" fmla="*/ 6305 w 646"/>
                  <a:gd name="T31" fmla="*/ 6599 h 1861"/>
                  <a:gd name="T32" fmla="*/ 6471 w 646"/>
                  <a:gd name="T33" fmla="*/ 7330 h 1861"/>
                  <a:gd name="T34" fmla="*/ 6610 w 646"/>
                  <a:gd name="T35" fmla="*/ 8102 h 1861"/>
                  <a:gd name="T36" fmla="*/ 6697 w 646"/>
                  <a:gd name="T37" fmla="*/ 8904 h 1861"/>
                  <a:gd name="T38" fmla="*/ 6735 w 646"/>
                  <a:gd name="T39" fmla="*/ 9732 h 1861"/>
                  <a:gd name="T40" fmla="*/ 6712 w 646"/>
                  <a:gd name="T41" fmla="*/ 10592 h 1861"/>
                  <a:gd name="T42" fmla="*/ 6634 w 646"/>
                  <a:gd name="T43" fmla="*/ 11372 h 1861"/>
                  <a:gd name="T44" fmla="*/ 6495 w 646"/>
                  <a:gd name="T45" fmla="*/ 12147 h 1861"/>
                  <a:gd name="T46" fmla="*/ 6333 w 646"/>
                  <a:gd name="T47" fmla="*/ 12881 h 1861"/>
                  <a:gd name="T48" fmla="*/ 6100 w 646"/>
                  <a:gd name="T49" fmla="*/ 13584 h 1861"/>
                  <a:gd name="T50" fmla="*/ 5850 w 646"/>
                  <a:gd name="T51" fmla="*/ 14246 h 1861"/>
                  <a:gd name="T52" fmla="*/ 5558 w 646"/>
                  <a:gd name="T53" fmla="*/ 14878 h 1861"/>
                  <a:gd name="T54" fmla="*/ 5213 w 646"/>
                  <a:gd name="T55" fmla="*/ 15470 h 1861"/>
                  <a:gd name="T56" fmla="*/ 4861 w 646"/>
                  <a:gd name="T57" fmla="*/ 16038 h 1861"/>
                  <a:gd name="T58" fmla="*/ 4464 w 646"/>
                  <a:gd name="T59" fmla="*/ 16565 h 1861"/>
                  <a:gd name="T60" fmla="*/ 4042 w 646"/>
                  <a:gd name="T61" fmla="*/ 17040 h 1861"/>
                  <a:gd name="T62" fmla="*/ 3594 w 646"/>
                  <a:gd name="T63" fmla="*/ 17487 h 1861"/>
                  <a:gd name="T64" fmla="*/ 3149 w 646"/>
                  <a:gd name="T65" fmla="*/ 17894 h 1861"/>
                  <a:gd name="T66" fmla="*/ 2654 w 646"/>
                  <a:gd name="T67" fmla="*/ 18257 h 1861"/>
                  <a:gd name="T68" fmla="*/ 2144 w 646"/>
                  <a:gd name="T69" fmla="*/ 18596 h 1861"/>
                  <a:gd name="T70" fmla="*/ 1625 w 646"/>
                  <a:gd name="T71" fmla="*/ 18879 h 1861"/>
                  <a:gd name="T72" fmla="*/ 1080 w 646"/>
                  <a:gd name="T73" fmla="*/ 19120 h 1861"/>
                  <a:gd name="T74" fmla="*/ 550 w 646"/>
                  <a:gd name="T75" fmla="*/ 19331 h 1861"/>
                  <a:gd name="T76" fmla="*/ 0 w 646"/>
                  <a:gd name="T77" fmla="*/ 19487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3" name="Group 13"/>
            <p:cNvGrpSpPr>
              <a:grpSpLocks/>
            </p:cNvGrpSpPr>
            <p:nvPr/>
          </p:nvGrpSpPr>
          <p:grpSpPr bwMode="auto">
            <a:xfrm>
              <a:off x="2543" y="1899"/>
              <a:ext cx="844" cy="843"/>
              <a:chOff x="2016" y="1920"/>
              <a:chExt cx="1680" cy="1680"/>
            </a:xfrm>
          </p:grpSpPr>
          <p:sp>
            <p:nvSpPr>
              <p:cNvPr id="29718" name="Oval 1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14343"/>
                  </a:gs>
                  <a:gs pos="100000">
                    <a:srgbClr val="922929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9" name="Freeform 15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2592" y="2127"/>
              <a:ext cx="726" cy="3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fa-I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rPr>
                <a:t>معروفترین </a:t>
              </a:r>
            </a:p>
            <a:p>
              <a:pPr algn="ctr" eaLnBrk="0" hangingPunct="0">
                <a:defRPr/>
              </a:pPr>
              <a:r>
                <a:rPr lang="fa-I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rPr>
                <a:t>خطاهای نرم افزاری</a:t>
              </a:r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1672" y="2206"/>
              <a:ext cx="82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fa-IR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حوزه پزشکی</a:t>
              </a:r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3367" y="1375"/>
              <a:ext cx="885" cy="2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a-I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حوزه فضانوردی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2761" y="3104"/>
              <a:ext cx="675" cy="2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fa-I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حوزه نظامی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786438" y="2052638"/>
            <a:ext cx="3071812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fa-IR" sz="2000" dirty="0">
              <a:latin typeface="Arial" charset="0"/>
              <a:cs typeface="+mn-cs"/>
            </a:endParaRPr>
          </a:p>
          <a:p>
            <a:pPr algn="ctr" rtl="1">
              <a:buFont typeface="Arial" pitchFamily="34" charset="0"/>
              <a:buChar char="•"/>
              <a:defRPr/>
            </a:pPr>
            <a:r>
              <a:rPr lang="fa-IR" sz="2000" dirty="0">
                <a:latin typeface="Arial" charset="0"/>
                <a:cs typeface="+mn-cs"/>
              </a:rPr>
              <a:t> </a:t>
            </a:r>
            <a:r>
              <a:rPr lang="fa-IR" sz="2000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B Lotus" pitchFamily="2" charset="-78"/>
              </a:rPr>
              <a:t>خطای نرم‌افزاری در آخرین مرحله فرود آپولو 11 ناسا به کره ماه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" charset="0"/>
              <a:cs typeface="B Lotus" pitchFamily="2" charset="-78"/>
            </a:endParaRPr>
          </a:p>
          <a:p>
            <a:pPr algn="r">
              <a:buFont typeface="Arial" pitchFamily="34" charset="0"/>
              <a:buChar char="•"/>
              <a:defRPr/>
            </a:pPr>
            <a:endParaRPr lang="fa-IR" dirty="0">
              <a:latin typeface="Arial" charset="0"/>
              <a:cs typeface="+mn-cs"/>
            </a:endParaRPr>
          </a:p>
          <a:p>
            <a:pPr>
              <a:defRPr/>
            </a:pPr>
            <a:endParaRPr lang="fa-IR" dirty="0">
              <a:latin typeface="Arial" charset="0"/>
              <a:cs typeface="+mn-cs"/>
            </a:endParaRPr>
          </a:p>
          <a:p>
            <a:pPr>
              <a:defRPr/>
            </a:pPr>
            <a:endParaRPr lang="fa-IR" dirty="0">
              <a:latin typeface="Arial" charset="0"/>
              <a:cs typeface="+mn-cs"/>
            </a:endParaRPr>
          </a:p>
          <a:p>
            <a:pPr>
              <a:defRPr/>
            </a:pPr>
            <a:endParaRPr lang="fa-IR" dirty="0">
              <a:latin typeface="Arial" charset="0"/>
              <a:cs typeface="+mn-cs"/>
            </a:endParaRPr>
          </a:p>
          <a:p>
            <a:pPr>
              <a:defRPr/>
            </a:pPr>
            <a:endParaRPr lang="fa-IR" dirty="0">
              <a:latin typeface="Arial" charset="0"/>
              <a:cs typeface="+mn-cs"/>
            </a:endParaRPr>
          </a:p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5875" y="1571625"/>
            <a:ext cx="3071813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fa-IR" sz="2000" dirty="0">
              <a:latin typeface="Arial" charset="0"/>
              <a:cs typeface="+mn-cs"/>
            </a:endParaRPr>
          </a:p>
          <a:p>
            <a:pPr algn="ctr" rtl="1">
              <a:buFont typeface="Arial" pitchFamily="34" charset="0"/>
              <a:buChar char="•"/>
              <a:defRPr/>
            </a:pPr>
            <a:r>
              <a:rPr lang="fa-IR" sz="2000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ar-SA" sz="2000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B Lotus" pitchFamily="2" charset="-78"/>
              </a:rPr>
              <a:t>خطا در سیستم نرم‌افزاری کنترل کننده دستگاه پرتودرمانی تِراک 25</a:t>
            </a:r>
            <a:r>
              <a:rPr lang="fa-IR" sz="2000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B Lotus" pitchFamily="2" charset="-78"/>
              </a:rPr>
              <a:t> و مرگ </a:t>
            </a:r>
            <a:r>
              <a:rPr lang="ar-SA" sz="2000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B Lotus" pitchFamily="2" charset="-78"/>
              </a:rPr>
              <a:t>حداقل 5 بیمار</a:t>
            </a:r>
            <a:endParaRPr lang="fa-IR" dirty="0">
              <a:solidFill>
                <a:schemeClr val="bg1">
                  <a:lumMod val="85000"/>
                </a:schemeClr>
              </a:solidFill>
              <a:latin typeface="Arial" charset="0"/>
              <a:cs typeface="+mn-cs"/>
            </a:endParaRPr>
          </a:p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pic>
        <p:nvPicPr>
          <p:cNvPr id="107523" name="Picture 3" descr="http://pro.corbis.com/images/RF4473565.jpg?size=572&amp;uid=%7B7D6AB0FB-9A5F-41F8-A3BA-3CB62F431435%7D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42918"/>
            <a:ext cx="1650980" cy="242251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4" name="TextBox 24"/>
          <p:cNvSpPr txBox="1">
            <a:spLocks noChangeArrowheads="1"/>
          </p:cNvSpPr>
          <p:nvPr/>
        </p:nvSpPr>
        <p:spPr bwMode="auto">
          <a:xfrm>
            <a:off x="2357438" y="5072063"/>
            <a:ext cx="30718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 sz="2000" dirty="0"/>
          </a:p>
          <a:p>
            <a:pPr algn="ctr" rtl="1">
              <a:buFont typeface="Arial" pitchFamily="34" charset="0"/>
              <a:buChar char="•"/>
            </a:pPr>
            <a:r>
              <a:rPr lang="fa-IR" sz="2000" dirty="0"/>
              <a:t> </a:t>
            </a:r>
            <a:r>
              <a:rPr lang="ar-SA" sz="2000" dirty="0">
                <a:cs typeface="B Lotus" pitchFamily="2" charset="-78"/>
              </a:rPr>
              <a:t>خطای نرم افزاری پاتریوت</a:t>
            </a:r>
            <a:r>
              <a:rPr lang="fa-IR" sz="2000" dirty="0">
                <a:cs typeface="B Lotus" pitchFamily="2" charset="-78"/>
              </a:rPr>
              <a:t> و</a:t>
            </a:r>
            <a:r>
              <a:rPr lang="ar-SA" sz="2000" dirty="0">
                <a:cs typeface="B Lotus" pitchFamily="2" charset="-78"/>
              </a:rPr>
              <a:t> </a:t>
            </a:r>
            <a:r>
              <a:rPr lang="fa-IR" sz="2000" dirty="0">
                <a:cs typeface="B Lotus" pitchFamily="2" charset="-78"/>
              </a:rPr>
              <a:t>مرگ </a:t>
            </a:r>
            <a:r>
              <a:rPr lang="ar-SA" sz="2000" dirty="0">
                <a:cs typeface="B Lotus" pitchFamily="2" charset="-78"/>
              </a:rPr>
              <a:t>28 آمریکایی در ظهران عربستان </a:t>
            </a:r>
            <a:r>
              <a:rPr lang="ar-SA" sz="2000" dirty="0" smtClean="0">
                <a:cs typeface="B Lotus" pitchFamily="2" charset="-78"/>
              </a:rPr>
              <a:t>سعودی</a:t>
            </a:r>
            <a:endParaRPr lang="en-US" dirty="0"/>
          </a:p>
        </p:txBody>
      </p:sp>
      <p:pic>
        <p:nvPicPr>
          <p:cNvPr id="107524" name="Picture 4" descr="F:\Documents and Settings\vahidi\Desktop\ppts\78032-eagle_lander_3d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6858016" y="3214686"/>
            <a:ext cx="1738314" cy="252413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6" name="Picture 5" descr="F:\Documents and Settings\vahidi\Desktop\ppts\icon13_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4786313"/>
            <a:ext cx="1081087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/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8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80B7F6-618D-48B8-BBDE-680AC7A27C52}" type="slidenum">
              <a:rPr lang="ar-SA">
                <a:latin typeface="Arial" pitchFamily="34" charset="0"/>
                <a:cs typeface="Arial" pitchFamily="34" charset="0"/>
              </a:rPr>
              <a:pPr/>
              <a:t>41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6"/>
          <p:cNvSpPr>
            <a:spLocks noGrp="1"/>
          </p:cNvSpPr>
          <p:nvPr>
            <p:ph idx="1"/>
          </p:nvPr>
        </p:nvSpPr>
        <p:spPr>
          <a:xfrm>
            <a:off x="500063" y="1214438"/>
            <a:ext cx="8229600" cy="1138237"/>
          </a:xfrm>
        </p:spPr>
        <p:txBody>
          <a:bodyPr/>
          <a:lstStyle/>
          <a:p>
            <a:pPr algn="r" rtl="1"/>
            <a:r>
              <a:rPr lang="fa-IR" dirty="0" smtClean="0">
                <a:cs typeface="B Lotus" pitchFamily="2" charset="-78"/>
              </a:rPr>
              <a:t>بررسی خط به خط کد با اجراهای متوالی</a:t>
            </a:r>
          </a:p>
          <a:p>
            <a:pPr algn="r" rtl="1"/>
            <a:r>
              <a:rPr lang="fa-IR" dirty="0" smtClean="0">
                <a:cs typeface="+mj-cs"/>
              </a:rPr>
              <a:t>دشوار و پرهزینه بودن آزمون و اشکال</a:t>
            </a:r>
            <a:r>
              <a:rPr lang="en-US" dirty="0" smtClean="0">
                <a:cs typeface="+mj-cs"/>
              </a:rPr>
              <a:t> </a:t>
            </a:r>
            <a:r>
              <a:rPr lang="fa-IR" dirty="0" smtClean="0">
                <a:cs typeface="+mj-cs"/>
              </a:rPr>
              <a:t>زدایی</a:t>
            </a:r>
          </a:p>
          <a:p>
            <a:pPr algn="r" rtl="1"/>
            <a:r>
              <a:rPr lang="fa-IR" dirty="0" smtClean="0">
                <a:cs typeface="B Lotus" pitchFamily="2" charset="-78"/>
              </a:rPr>
              <a:t>اختصاص50% </a:t>
            </a:r>
            <a:r>
              <a:rPr lang="ar-SA" dirty="0" smtClean="0">
                <a:cs typeface="B Lotus" pitchFamily="2" charset="-78"/>
              </a:rPr>
              <a:t>یا بیشتر از کل هزینه توسعه نرم‌افزار به آزمون و خطایابی نرم‌افزار </a:t>
            </a:r>
            <a:endParaRPr lang="fa-IR" dirty="0" smtClean="0">
              <a:cs typeface="B Lotus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fa-IR" dirty="0" smtClean="0">
              <a:cs typeface="B Lotus" pitchFamily="2" charset="-78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white">
          <a:xfrm>
            <a:off x="633413" y="319088"/>
            <a:ext cx="7896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a-IR" sz="2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fa-IR" sz="2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fa-IR" sz="2000" b="1" kern="0" dirty="0">
              <a:solidFill>
                <a:schemeClr val="bg1"/>
              </a:solidFill>
              <a:latin typeface="+mj-lt"/>
              <a:ea typeface="+mj-ea"/>
              <a:cs typeface="B Lotus" pitchFamily="2" charset="-78"/>
            </a:endParaRPr>
          </a:p>
          <a:p>
            <a:pPr algn="ctr">
              <a:defRPr/>
            </a:pPr>
            <a:r>
              <a:rPr lang="fa-IR" sz="2800" b="1" kern="0" dirty="0">
                <a:solidFill>
                  <a:schemeClr val="bg1"/>
                </a:solidFill>
                <a:latin typeface="+mj-lt"/>
                <a:ea typeface="+mj-ea"/>
                <a:cs typeface="B Lotus" pitchFamily="2" charset="-78"/>
              </a:rPr>
              <a:t>انگیزه: </a:t>
            </a:r>
            <a:r>
              <a:rPr lang="fa-IR" sz="2000" b="1" dirty="0">
                <a:solidFill>
                  <a:schemeClr val="bg1"/>
                </a:solidFill>
                <a:latin typeface="Arial" charset="0"/>
                <a:cs typeface="B Lotus" pitchFamily="2" charset="-78"/>
              </a:rPr>
              <a:t>دشوار بودن فرآیند دستی کشف خطاها</a:t>
            </a:r>
          </a:p>
          <a:p>
            <a:pPr algn="ctr">
              <a:defRPr/>
            </a:pPr>
            <a:endParaRPr lang="fa-IR" sz="2000" b="1" dirty="0">
              <a:solidFill>
                <a:schemeClr val="bg1"/>
              </a:solidFill>
              <a:latin typeface="Arial" charset="0"/>
              <a:cs typeface="B Lotus" pitchFamily="2" charset="-78"/>
            </a:endParaRPr>
          </a:p>
          <a:p>
            <a:pPr algn="ctr">
              <a:defRPr/>
            </a:pP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25" name="Picture 64" descr="http://capitolconcierge.net/images/Ti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786063"/>
            <a:ext cx="31813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Freeform 544"/>
          <p:cNvSpPr>
            <a:spLocks noEditPoints="1"/>
          </p:cNvSpPr>
          <p:nvPr/>
        </p:nvSpPr>
        <p:spPr bwMode="auto">
          <a:xfrm>
            <a:off x="4000496" y="4429132"/>
            <a:ext cx="511175" cy="928694"/>
          </a:xfrm>
          <a:custGeom>
            <a:avLst/>
            <a:gdLst/>
            <a:ahLst/>
            <a:cxnLst>
              <a:cxn ang="0">
                <a:pos x="424" y="262"/>
              </a:cxn>
              <a:cxn ang="0">
                <a:pos x="398" y="212"/>
              </a:cxn>
              <a:cxn ang="0">
                <a:pos x="358" y="184"/>
              </a:cxn>
              <a:cxn ang="0">
                <a:pos x="430" y="354"/>
              </a:cxn>
              <a:cxn ang="0">
                <a:pos x="514" y="386"/>
              </a:cxn>
              <a:cxn ang="0">
                <a:pos x="568" y="420"/>
              </a:cxn>
              <a:cxn ang="0">
                <a:pos x="598" y="454"/>
              </a:cxn>
              <a:cxn ang="0">
                <a:pos x="626" y="510"/>
              </a:cxn>
              <a:cxn ang="0">
                <a:pos x="636" y="578"/>
              </a:cxn>
              <a:cxn ang="0">
                <a:pos x="630" y="630"/>
              </a:cxn>
              <a:cxn ang="0">
                <a:pos x="612" y="680"/>
              </a:cxn>
              <a:cxn ang="0">
                <a:pos x="566" y="742"/>
              </a:cxn>
              <a:cxn ang="0">
                <a:pos x="528" y="772"/>
              </a:cxn>
              <a:cxn ang="0">
                <a:pos x="466" y="804"/>
              </a:cxn>
              <a:cxn ang="0">
                <a:pos x="416" y="814"/>
              </a:cxn>
              <a:cxn ang="0">
                <a:pos x="358" y="916"/>
              </a:cxn>
              <a:cxn ang="0">
                <a:pos x="284" y="820"/>
              </a:cxn>
              <a:cxn ang="0">
                <a:pos x="188" y="804"/>
              </a:cxn>
              <a:cxn ang="0">
                <a:pos x="140" y="786"/>
              </a:cxn>
              <a:cxn ang="0">
                <a:pos x="82" y="746"/>
              </a:cxn>
              <a:cxn ang="0">
                <a:pos x="50" y="714"/>
              </a:cxn>
              <a:cxn ang="0">
                <a:pos x="28" y="680"/>
              </a:cxn>
              <a:cxn ang="0">
                <a:pos x="6" y="616"/>
              </a:cxn>
              <a:cxn ang="0">
                <a:pos x="208" y="568"/>
              </a:cxn>
              <a:cxn ang="0">
                <a:pos x="226" y="628"/>
              </a:cxn>
              <a:cxn ang="0">
                <a:pos x="242" y="652"/>
              </a:cxn>
              <a:cxn ang="0">
                <a:pos x="284" y="680"/>
              </a:cxn>
              <a:cxn ang="0">
                <a:pos x="236" y="486"/>
              </a:cxn>
              <a:cxn ang="0">
                <a:pos x="138" y="450"/>
              </a:cxn>
              <a:cxn ang="0">
                <a:pos x="98" y="422"/>
              </a:cxn>
              <a:cxn ang="0">
                <a:pos x="62" y="382"/>
              </a:cxn>
              <a:cxn ang="0">
                <a:pos x="32" y="302"/>
              </a:cxn>
              <a:cxn ang="0">
                <a:pos x="32" y="248"/>
              </a:cxn>
              <a:cxn ang="0">
                <a:pos x="46" y="186"/>
              </a:cxn>
              <a:cxn ang="0">
                <a:pos x="80" y="134"/>
              </a:cxn>
              <a:cxn ang="0">
                <a:pos x="112" y="104"/>
              </a:cxn>
              <a:cxn ang="0">
                <a:pos x="174" y="70"/>
              </a:cxn>
              <a:cxn ang="0">
                <a:pos x="254" y="52"/>
              </a:cxn>
              <a:cxn ang="0">
                <a:pos x="358" y="0"/>
              </a:cxn>
              <a:cxn ang="0">
                <a:pos x="386" y="52"/>
              </a:cxn>
              <a:cxn ang="0">
                <a:pos x="460" y="66"/>
              </a:cxn>
              <a:cxn ang="0">
                <a:pos x="518" y="92"/>
              </a:cxn>
              <a:cxn ang="0">
                <a:pos x="550" y="116"/>
              </a:cxn>
              <a:cxn ang="0">
                <a:pos x="586" y="160"/>
              </a:cxn>
              <a:cxn ang="0">
                <a:pos x="610" y="212"/>
              </a:cxn>
              <a:cxn ang="0">
                <a:pos x="284" y="182"/>
              </a:cxn>
              <a:cxn ang="0">
                <a:pos x="258" y="194"/>
              </a:cxn>
              <a:cxn ang="0">
                <a:pos x="240" y="208"/>
              </a:cxn>
              <a:cxn ang="0">
                <a:pos x="228" y="236"/>
              </a:cxn>
              <a:cxn ang="0">
                <a:pos x="228" y="256"/>
              </a:cxn>
              <a:cxn ang="0">
                <a:pos x="240" y="284"/>
              </a:cxn>
              <a:cxn ang="0">
                <a:pos x="258" y="300"/>
              </a:cxn>
              <a:cxn ang="0">
                <a:pos x="284" y="182"/>
              </a:cxn>
              <a:cxn ang="0">
                <a:pos x="378" y="680"/>
              </a:cxn>
              <a:cxn ang="0">
                <a:pos x="422" y="654"/>
              </a:cxn>
              <a:cxn ang="0">
                <a:pos x="438" y="630"/>
              </a:cxn>
              <a:cxn ang="0">
                <a:pos x="442" y="604"/>
              </a:cxn>
              <a:cxn ang="0">
                <a:pos x="434" y="570"/>
              </a:cxn>
              <a:cxn ang="0">
                <a:pos x="416" y="550"/>
              </a:cxn>
              <a:cxn ang="0">
                <a:pos x="358" y="522"/>
              </a:cxn>
            </a:cxnLst>
            <a:rect l="0" t="0" r="r" b="b"/>
            <a:pathLst>
              <a:path w="636" h="916">
                <a:moveTo>
                  <a:pt x="614" y="232"/>
                </a:moveTo>
                <a:lnTo>
                  <a:pt x="424" y="262"/>
                </a:lnTo>
                <a:lnTo>
                  <a:pt x="424" y="262"/>
                </a:lnTo>
                <a:lnTo>
                  <a:pt x="410" y="232"/>
                </a:lnTo>
                <a:lnTo>
                  <a:pt x="398" y="212"/>
                </a:lnTo>
                <a:lnTo>
                  <a:pt x="398" y="212"/>
                </a:lnTo>
                <a:lnTo>
                  <a:pt x="392" y="206"/>
                </a:lnTo>
                <a:lnTo>
                  <a:pt x="382" y="198"/>
                </a:lnTo>
                <a:lnTo>
                  <a:pt x="358" y="184"/>
                </a:lnTo>
                <a:lnTo>
                  <a:pt x="358" y="332"/>
                </a:lnTo>
                <a:lnTo>
                  <a:pt x="358" y="332"/>
                </a:lnTo>
                <a:lnTo>
                  <a:pt x="430" y="354"/>
                </a:lnTo>
                <a:lnTo>
                  <a:pt x="462" y="364"/>
                </a:lnTo>
                <a:lnTo>
                  <a:pt x="490" y="376"/>
                </a:lnTo>
                <a:lnTo>
                  <a:pt x="514" y="386"/>
                </a:lnTo>
                <a:lnTo>
                  <a:pt x="534" y="398"/>
                </a:lnTo>
                <a:lnTo>
                  <a:pt x="552" y="408"/>
                </a:lnTo>
                <a:lnTo>
                  <a:pt x="568" y="420"/>
                </a:lnTo>
                <a:lnTo>
                  <a:pt x="568" y="420"/>
                </a:lnTo>
                <a:lnTo>
                  <a:pt x="584" y="436"/>
                </a:lnTo>
                <a:lnTo>
                  <a:pt x="598" y="454"/>
                </a:lnTo>
                <a:lnTo>
                  <a:pt x="610" y="472"/>
                </a:lnTo>
                <a:lnTo>
                  <a:pt x="620" y="490"/>
                </a:lnTo>
                <a:lnTo>
                  <a:pt x="626" y="510"/>
                </a:lnTo>
                <a:lnTo>
                  <a:pt x="632" y="532"/>
                </a:lnTo>
                <a:lnTo>
                  <a:pt x="636" y="554"/>
                </a:lnTo>
                <a:lnTo>
                  <a:pt x="636" y="578"/>
                </a:lnTo>
                <a:lnTo>
                  <a:pt x="636" y="578"/>
                </a:lnTo>
                <a:lnTo>
                  <a:pt x="636" y="604"/>
                </a:lnTo>
                <a:lnTo>
                  <a:pt x="630" y="630"/>
                </a:lnTo>
                <a:lnTo>
                  <a:pt x="622" y="656"/>
                </a:lnTo>
                <a:lnTo>
                  <a:pt x="612" y="680"/>
                </a:lnTo>
                <a:lnTo>
                  <a:pt x="612" y="680"/>
                </a:lnTo>
                <a:lnTo>
                  <a:pt x="598" y="702"/>
                </a:lnTo>
                <a:lnTo>
                  <a:pt x="584" y="722"/>
                </a:lnTo>
                <a:lnTo>
                  <a:pt x="566" y="742"/>
                </a:lnTo>
                <a:lnTo>
                  <a:pt x="548" y="758"/>
                </a:lnTo>
                <a:lnTo>
                  <a:pt x="548" y="758"/>
                </a:lnTo>
                <a:lnTo>
                  <a:pt x="528" y="772"/>
                </a:lnTo>
                <a:lnTo>
                  <a:pt x="508" y="784"/>
                </a:lnTo>
                <a:lnTo>
                  <a:pt x="488" y="796"/>
                </a:lnTo>
                <a:lnTo>
                  <a:pt x="466" y="804"/>
                </a:lnTo>
                <a:lnTo>
                  <a:pt x="466" y="804"/>
                </a:lnTo>
                <a:lnTo>
                  <a:pt x="442" y="810"/>
                </a:lnTo>
                <a:lnTo>
                  <a:pt x="416" y="814"/>
                </a:lnTo>
                <a:lnTo>
                  <a:pt x="390" y="818"/>
                </a:lnTo>
                <a:lnTo>
                  <a:pt x="358" y="820"/>
                </a:lnTo>
                <a:lnTo>
                  <a:pt x="358" y="916"/>
                </a:lnTo>
                <a:lnTo>
                  <a:pt x="284" y="916"/>
                </a:lnTo>
                <a:lnTo>
                  <a:pt x="284" y="820"/>
                </a:lnTo>
                <a:lnTo>
                  <a:pt x="284" y="820"/>
                </a:lnTo>
                <a:lnTo>
                  <a:pt x="248" y="816"/>
                </a:lnTo>
                <a:lnTo>
                  <a:pt x="216" y="810"/>
                </a:lnTo>
                <a:lnTo>
                  <a:pt x="188" y="804"/>
                </a:lnTo>
                <a:lnTo>
                  <a:pt x="162" y="796"/>
                </a:lnTo>
                <a:lnTo>
                  <a:pt x="162" y="796"/>
                </a:lnTo>
                <a:lnTo>
                  <a:pt x="140" y="786"/>
                </a:lnTo>
                <a:lnTo>
                  <a:pt x="118" y="774"/>
                </a:lnTo>
                <a:lnTo>
                  <a:pt x="98" y="762"/>
                </a:lnTo>
                <a:lnTo>
                  <a:pt x="82" y="746"/>
                </a:lnTo>
                <a:lnTo>
                  <a:pt x="82" y="746"/>
                </a:lnTo>
                <a:lnTo>
                  <a:pt x="64" y="730"/>
                </a:lnTo>
                <a:lnTo>
                  <a:pt x="50" y="714"/>
                </a:lnTo>
                <a:lnTo>
                  <a:pt x="38" y="696"/>
                </a:lnTo>
                <a:lnTo>
                  <a:pt x="28" y="680"/>
                </a:lnTo>
                <a:lnTo>
                  <a:pt x="28" y="680"/>
                </a:lnTo>
                <a:lnTo>
                  <a:pt x="20" y="660"/>
                </a:lnTo>
                <a:lnTo>
                  <a:pt x="12" y="640"/>
                </a:lnTo>
                <a:lnTo>
                  <a:pt x="6" y="616"/>
                </a:lnTo>
                <a:lnTo>
                  <a:pt x="0" y="592"/>
                </a:lnTo>
                <a:lnTo>
                  <a:pt x="208" y="568"/>
                </a:lnTo>
                <a:lnTo>
                  <a:pt x="208" y="568"/>
                </a:lnTo>
                <a:lnTo>
                  <a:pt x="214" y="592"/>
                </a:lnTo>
                <a:lnTo>
                  <a:pt x="220" y="612"/>
                </a:lnTo>
                <a:lnTo>
                  <a:pt x="226" y="628"/>
                </a:lnTo>
                <a:lnTo>
                  <a:pt x="234" y="640"/>
                </a:lnTo>
                <a:lnTo>
                  <a:pt x="234" y="640"/>
                </a:lnTo>
                <a:lnTo>
                  <a:pt x="242" y="652"/>
                </a:lnTo>
                <a:lnTo>
                  <a:pt x="254" y="662"/>
                </a:lnTo>
                <a:lnTo>
                  <a:pt x="268" y="672"/>
                </a:lnTo>
                <a:lnTo>
                  <a:pt x="284" y="680"/>
                </a:lnTo>
                <a:lnTo>
                  <a:pt x="284" y="500"/>
                </a:lnTo>
                <a:lnTo>
                  <a:pt x="284" y="500"/>
                </a:lnTo>
                <a:lnTo>
                  <a:pt x="236" y="486"/>
                </a:lnTo>
                <a:lnTo>
                  <a:pt x="196" y="474"/>
                </a:lnTo>
                <a:lnTo>
                  <a:pt x="162" y="462"/>
                </a:lnTo>
                <a:lnTo>
                  <a:pt x="138" y="450"/>
                </a:lnTo>
                <a:lnTo>
                  <a:pt x="138" y="450"/>
                </a:lnTo>
                <a:lnTo>
                  <a:pt x="116" y="438"/>
                </a:lnTo>
                <a:lnTo>
                  <a:pt x="98" y="422"/>
                </a:lnTo>
                <a:lnTo>
                  <a:pt x="80" y="404"/>
                </a:lnTo>
                <a:lnTo>
                  <a:pt x="62" y="382"/>
                </a:lnTo>
                <a:lnTo>
                  <a:pt x="62" y="382"/>
                </a:lnTo>
                <a:lnTo>
                  <a:pt x="48" y="358"/>
                </a:lnTo>
                <a:lnTo>
                  <a:pt x="38" y="332"/>
                </a:lnTo>
                <a:lnTo>
                  <a:pt x="32" y="302"/>
                </a:lnTo>
                <a:lnTo>
                  <a:pt x="30" y="270"/>
                </a:lnTo>
                <a:lnTo>
                  <a:pt x="30" y="270"/>
                </a:lnTo>
                <a:lnTo>
                  <a:pt x="32" y="248"/>
                </a:lnTo>
                <a:lnTo>
                  <a:pt x="34" y="226"/>
                </a:lnTo>
                <a:lnTo>
                  <a:pt x="40" y="206"/>
                </a:lnTo>
                <a:lnTo>
                  <a:pt x="46" y="186"/>
                </a:lnTo>
                <a:lnTo>
                  <a:pt x="56" y="168"/>
                </a:lnTo>
                <a:lnTo>
                  <a:pt x="66" y="150"/>
                </a:lnTo>
                <a:lnTo>
                  <a:pt x="80" y="134"/>
                </a:lnTo>
                <a:lnTo>
                  <a:pt x="94" y="118"/>
                </a:lnTo>
                <a:lnTo>
                  <a:pt x="94" y="118"/>
                </a:lnTo>
                <a:lnTo>
                  <a:pt x="112" y="104"/>
                </a:lnTo>
                <a:lnTo>
                  <a:pt x="130" y="90"/>
                </a:lnTo>
                <a:lnTo>
                  <a:pt x="152" y="80"/>
                </a:lnTo>
                <a:lnTo>
                  <a:pt x="174" y="70"/>
                </a:lnTo>
                <a:lnTo>
                  <a:pt x="198" y="62"/>
                </a:lnTo>
                <a:lnTo>
                  <a:pt x="226" y="56"/>
                </a:lnTo>
                <a:lnTo>
                  <a:pt x="254" y="52"/>
                </a:lnTo>
                <a:lnTo>
                  <a:pt x="284" y="50"/>
                </a:lnTo>
                <a:lnTo>
                  <a:pt x="284" y="0"/>
                </a:lnTo>
                <a:lnTo>
                  <a:pt x="358" y="0"/>
                </a:lnTo>
                <a:lnTo>
                  <a:pt x="358" y="50"/>
                </a:lnTo>
                <a:lnTo>
                  <a:pt x="358" y="50"/>
                </a:lnTo>
                <a:lnTo>
                  <a:pt x="386" y="52"/>
                </a:lnTo>
                <a:lnTo>
                  <a:pt x="412" y="56"/>
                </a:lnTo>
                <a:lnTo>
                  <a:pt x="438" y="60"/>
                </a:lnTo>
                <a:lnTo>
                  <a:pt x="460" y="66"/>
                </a:lnTo>
                <a:lnTo>
                  <a:pt x="482" y="74"/>
                </a:lnTo>
                <a:lnTo>
                  <a:pt x="502" y="82"/>
                </a:lnTo>
                <a:lnTo>
                  <a:pt x="518" y="92"/>
                </a:lnTo>
                <a:lnTo>
                  <a:pt x="536" y="104"/>
                </a:lnTo>
                <a:lnTo>
                  <a:pt x="536" y="104"/>
                </a:lnTo>
                <a:lnTo>
                  <a:pt x="550" y="116"/>
                </a:lnTo>
                <a:lnTo>
                  <a:pt x="562" y="130"/>
                </a:lnTo>
                <a:lnTo>
                  <a:pt x="574" y="144"/>
                </a:lnTo>
                <a:lnTo>
                  <a:pt x="586" y="160"/>
                </a:lnTo>
                <a:lnTo>
                  <a:pt x="594" y="176"/>
                </a:lnTo>
                <a:lnTo>
                  <a:pt x="602" y="194"/>
                </a:lnTo>
                <a:lnTo>
                  <a:pt x="610" y="212"/>
                </a:lnTo>
                <a:lnTo>
                  <a:pt x="614" y="232"/>
                </a:lnTo>
                <a:lnTo>
                  <a:pt x="614" y="232"/>
                </a:lnTo>
                <a:close/>
                <a:moveTo>
                  <a:pt x="284" y="182"/>
                </a:moveTo>
                <a:lnTo>
                  <a:pt x="284" y="182"/>
                </a:lnTo>
                <a:lnTo>
                  <a:pt x="270" y="188"/>
                </a:lnTo>
                <a:lnTo>
                  <a:pt x="258" y="194"/>
                </a:lnTo>
                <a:lnTo>
                  <a:pt x="246" y="200"/>
                </a:lnTo>
                <a:lnTo>
                  <a:pt x="240" y="208"/>
                </a:lnTo>
                <a:lnTo>
                  <a:pt x="240" y="208"/>
                </a:lnTo>
                <a:lnTo>
                  <a:pt x="234" y="216"/>
                </a:lnTo>
                <a:lnTo>
                  <a:pt x="230" y="226"/>
                </a:lnTo>
                <a:lnTo>
                  <a:pt x="228" y="236"/>
                </a:lnTo>
                <a:lnTo>
                  <a:pt x="226" y="246"/>
                </a:lnTo>
                <a:lnTo>
                  <a:pt x="226" y="246"/>
                </a:lnTo>
                <a:lnTo>
                  <a:pt x="228" y="256"/>
                </a:lnTo>
                <a:lnTo>
                  <a:pt x="230" y="266"/>
                </a:lnTo>
                <a:lnTo>
                  <a:pt x="234" y="276"/>
                </a:lnTo>
                <a:lnTo>
                  <a:pt x="240" y="284"/>
                </a:lnTo>
                <a:lnTo>
                  <a:pt x="240" y="284"/>
                </a:lnTo>
                <a:lnTo>
                  <a:pt x="248" y="292"/>
                </a:lnTo>
                <a:lnTo>
                  <a:pt x="258" y="300"/>
                </a:lnTo>
                <a:lnTo>
                  <a:pt x="270" y="306"/>
                </a:lnTo>
                <a:lnTo>
                  <a:pt x="284" y="312"/>
                </a:lnTo>
                <a:lnTo>
                  <a:pt x="284" y="182"/>
                </a:lnTo>
                <a:close/>
                <a:moveTo>
                  <a:pt x="358" y="686"/>
                </a:moveTo>
                <a:lnTo>
                  <a:pt x="358" y="686"/>
                </a:lnTo>
                <a:lnTo>
                  <a:pt x="378" y="680"/>
                </a:lnTo>
                <a:lnTo>
                  <a:pt x="396" y="672"/>
                </a:lnTo>
                <a:lnTo>
                  <a:pt x="410" y="664"/>
                </a:lnTo>
                <a:lnTo>
                  <a:pt x="422" y="654"/>
                </a:lnTo>
                <a:lnTo>
                  <a:pt x="422" y="654"/>
                </a:lnTo>
                <a:lnTo>
                  <a:pt x="432" y="642"/>
                </a:lnTo>
                <a:lnTo>
                  <a:pt x="438" y="630"/>
                </a:lnTo>
                <a:lnTo>
                  <a:pt x="442" y="618"/>
                </a:lnTo>
                <a:lnTo>
                  <a:pt x="442" y="604"/>
                </a:lnTo>
                <a:lnTo>
                  <a:pt x="442" y="604"/>
                </a:lnTo>
                <a:lnTo>
                  <a:pt x="442" y="592"/>
                </a:lnTo>
                <a:lnTo>
                  <a:pt x="438" y="580"/>
                </a:lnTo>
                <a:lnTo>
                  <a:pt x="434" y="570"/>
                </a:lnTo>
                <a:lnTo>
                  <a:pt x="426" y="560"/>
                </a:lnTo>
                <a:lnTo>
                  <a:pt x="426" y="560"/>
                </a:lnTo>
                <a:lnTo>
                  <a:pt x="416" y="550"/>
                </a:lnTo>
                <a:lnTo>
                  <a:pt x="400" y="540"/>
                </a:lnTo>
                <a:lnTo>
                  <a:pt x="382" y="530"/>
                </a:lnTo>
                <a:lnTo>
                  <a:pt x="358" y="522"/>
                </a:lnTo>
                <a:lnTo>
                  <a:pt x="358" y="68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0728" name="Slide Number Placeholder 3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8A916F-2453-4092-8F9E-D3DC6225F398}" type="slidenum">
              <a:rPr lang="ar-SA">
                <a:latin typeface="Arial" pitchFamily="34" charset="0"/>
                <a:cs typeface="Arial" pitchFamily="34" charset="0"/>
              </a:rPr>
              <a:pPr/>
              <a:t>42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جمع آوری داده های برنامه - مستندگذاری </a:t>
            </a:r>
            <a:endParaRPr lang="en-US" dirty="0" smtClean="0"/>
          </a:p>
        </p:txBody>
      </p:sp>
      <p:sp>
        <p:nvSpPr>
          <p:cNvPr id="3584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551612"/>
            <a:ext cx="633402" cy="306387"/>
          </a:xfrm>
          <a:noFill/>
        </p:spPr>
        <p:txBody>
          <a:bodyPr/>
          <a:lstStyle/>
          <a:p>
            <a:fld id="{84481DA4-2302-4500-94FA-2DAFADC84C98}" type="slidenum">
              <a:rPr lang="ar-SA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9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Content Placeholder 30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7543824" cy="781040"/>
          </a:xfrm>
        </p:spPr>
        <p:txBody>
          <a:bodyPr/>
          <a:lstStyle/>
          <a:p>
            <a:pPr algn="r" rtl="1"/>
            <a:r>
              <a:rPr lang="fa-IR" dirty="0" smtClean="0"/>
              <a:t>گراف جریان کنترلی برنامه</a:t>
            </a: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000240"/>
            <a:ext cx="642942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مسیرهای اجرایی برنامه – اجرای موفق</a:t>
            </a:r>
            <a:endParaRPr lang="en-US" dirty="0" smtClean="0"/>
          </a:p>
        </p:txBody>
      </p:sp>
      <p:sp>
        <p:nvSpPr>
          <p:cNvPr id="3584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551612"/>
            <a:ext cx="633402" cy="306387"/>
          </a:xfrm>
          <a:noFill/>
        </p:spPr>
        <p:txBody>
          <a:bodyPr/>
          <a:lstStyle/>
          <a:p>
            <a:fld id="{84481DA4-2302-4500-94FA-2DAFADC84C98}" type="slidenum">
              <a:rPr lang="ar-SA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9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Content Placeholder 30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7543824" cy="781040"/>
          </a:xfrm>
        </p:spPr>
        <p:txBody>
          <a:bodyPr/>
          <a:lstStyle/>
          <a:p>
            <a:pPr algn="r" rtl="1"/>
            <a:r>
              <a:rPr lang="fa-IR" dirty="0" smtClean="0"/>
              <a:t>گراف جریان کنترلی برنامه</a:t>
            </a:r>
          </a:p>
        </p:txBody>
      </p:sp>
      <p:pic>
        <p:nvPicPr>
          <p:cNvPr id="344066" name="Picture 2" descr="http://upload.wikimedia.org/wikipedia/commons/thumb/7/7f/Control_flow_graph_of_function_with_two_if_else_statements.svg/400px-Control_flow_graph_of_function_with_two_if_else_statements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643050"/>
            <a:ext cx="3429000" cy="428625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4750595" y="2393149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648200" y="4924436"/>
            <a:ext cx="571504" cy="43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4679157" y="3821909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750595" y="3250405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572000" y="5572140"/>
            <a:ext cx="500066" cy="428628"/>
            <a:chOff x="4429124" y="5634054"/>
            <a:chExt cx="571504" cy="366714"/>
          </a:xfrm>
        </p:grpSpPr>
        <p:cxnSp>
          <p:nvCxnSpPr>
            <p:cNvPr id="17" name="Straight Connector 16"/>
            <p:cNvCxnSpPr/>
            <p:nvPr/>
          </p:nvCxnSpPr>
          <p:spPr>
            <a:xfrm rot="16200000" flipH="1">
              <a:off x="4429124" y="5786454"/>
              <a:ext cx="214314" cy="21431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4643438" y="5643578"/>
              <a:ext cx="366714" cy="34766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جمع آوری داده های برنامه – اجرای ناموفق</a:t>
            </a:r>
            <a:endParaRPr lang="en-US" dirty="0" smtClean="0"/>
          </a:p>
        </p:txBody>
      </p:sp>
      <p:sp>
        <p:nvSpPr>
          <p:cNvPr id="3584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551612"/>
            <a:ext cx="633402" cy="306387"/>
          </a:xfrm>
          <a:noFill/>
        </p:spPr>
        <p:txBody>
          <a:bodyPr/>
          <a:lstStyle/>
          <a:p>
            <a:fld id="{84481DA4-2302-4500-94FA-2DAFADC84C98}" type="slidenum">
              <a:rPr lang="ar-SA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9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Content Placeholder 30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7543824" cy="781040"/>
          </a:xfrm>
        </p:spPr>
        <p:txBody>
          <a:bodyPr/>
          <a:lstStyle/>
          <a:p>
            <a:pPr algn="r" rtl="1"/>
            <a:r>
              <a:rPr lang="fa-IR" dirty="0" smtClean="0"/>
              <a:t>گراف جریان کنترلی برنامه</a:t>
            </a:r>
          </a:p>
        </p:txBody>
      </p:sp>
      <p:pic>
        <p:nvPicPr>
          <p:cNvPr id="344066" name="Picture 2" descr="http://upload.wikimedia.org/wikipedia/commons/thumb/7/7f/Control_flow_graph_of_function_with_two_if_else_statements.svg/400px-Control_flow_graph_of_function_with_two_if_else_statements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643050"/>
            <a:ext cx="3429000" cy="428625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5400000">
            <a:off x="3464711" y="2464587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3571868" y="4857760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786182" y="4000504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3607587" y="3393281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Multiply 24"/>
          <p:cNvSpPr/>
          <p:nvPr/>
        </p:nvSpPr>
        <p:spPr>
          <a:xfrm>
            <a:off x="3643306" y="5572140"/>
            <a:ext cx="714380" cy="1071546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643438" y="2285992"/>
            <a:ext cx="928694" cy="381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99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4786314" y="1285860"/>
            <a:ext cx="3500462" cy="381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99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643438" y="3286124"/>
            <a:ext cx="3209924" cy="381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99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0"/>
          <p:cNvSpPr>
            <a:spLocks noGrp="1" noChangeArrowheads="1"/>
          </p:cNvSpPr>
          <p:nvPr>
            <p:ph sz="half" idx="2"/>
          </p:nvPr>
        </p:nvSpPr>
        <p:spPr>
          <a:noFill/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r>
              <a:rPr lang="en-US" noProof="1" smtClean="0">
                <a:latin typeface="Microsoft Sans Serif" pitchFamily="34" charset="0"/>
              </a:rPr>
              <a:t>if </a:t>
            </a:r>
            <a:r>
              <a:rPr lang="en-US" noProof="1">
                <a:latin typeface="Microsoft Sans Serif" pitchFamily="34" charset="0"/>
              </a:rPr>
              <a:t>(!err &amp;&amp; count &lt; size)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noProof="1">
                <a:latin typeface="Microsoft Sans Serif" pitchFamily="34" charset="0"/>
              </a:rPr>
              <a:t>	list[count++] = obj;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noProof="1">
                <a:latin typeface="Microsoft Sans Serif" pitchFamily="34" charset="0"/>
              </a:rPr>
              <a:t>else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noProof="1">
                <a:latin typeface="Microsoft Sans Serif" pitchFamily="34" charset="0"/>
              </a:rPr>
              <a:t>	unref(obj</a:t>
            </a:r>
            <a:r>
              <a:rPr lang="en-US" noProof="1" smtClean="0">
                <a:latin typeface="Microsoft Sans Serif" pitchFamily="34" charset="0"/>
              </a:rPr>
              <a:t>);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fa-IR" noProof="1" smtClean="0">
                <a:latin typeface="Microsoft Sans Serif" pitchFamily="34" charset="0"/>
              </a:rPr>
              <a:t>r</a:t>
            </a:r>
            <a:r>
              <a:rPr lang="en-US" noProof="1" smtClean="0">
                <a:latin typeface="Microsoft Sans Serif" pitchFamily="34" charset="0"/>
              </a:rPr>
              <a:t>eturn count ;</a:t>
            </a:r>
            <a:endParaRPr lang="en-US" noProof="1">
              <a:latin typeface="Microsoft Sans Serif" pitchFamily="34" charset="0"/>
            </a:endParaRP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785786" y="2057400"/>
            <a:ext cx="2928958" cy="381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99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857224" y="2590800"/>
            <a:ext cx="2857520" cy="381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99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19"/>
          <p:cNvSpPr txBox="1">
            <a:spLocks noChangeArrowheads="1"/>
          </p:cNvSpPr>
          <p:nvPr/>
        </p:nvSpPr>
        <p:spPr bwMode="auto">
          <a:xfrm>
            <a:off x="685800" y="1981200"/>
            <a:ext cx="33146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rtl="1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fa-IR" sz="2800" kern="0" dirty="0">
                <a:latin typeface="+mn-lt"/>
                <a:cs typeface="+mn-cs"/>
              </a:rPr>
              <a:t>عبارات </a:t>
            </a:r>
            <a:r>
              <a:rPr lang="fa-IR" sz="2800" kern="0" dirty="0" smtClean="0">
                <a:latin typeface="+mn-lt"/>
                <a:cs typeface="+mn-cs"/>
              </a:rPr>
              <a:t>کنترلی </a:t>
            </a:r>
          </a:p>
          <a:p>
            <a:pPr marL="342900" indent="-342900" algn="r" rtl="1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fa-IR" sz="2800" kern="0" dirty="0" smtClean="0">
                <a:latin typeface="+mn-lt"/>
                <a:cs typeface="+mn-cs"/>
              </a:rPr>
              <a:t>مقادیربرگشتی توابع </a:t>
            </a:r>
            <a:endParaRPr lang="en-US" sz="28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en-US" sz="2800" kern="0" dirty="0">
              <a:latin typeface="+mn-lt"/>
              <a:cs typeface="+mn-cs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half" idx="1"/>
          </p:nvPr>
        </p:nvSpPr>
        <p:spPr>
          <a:xfrm>
            <a:off x="357158" y="1142984"/>
            <a:ext cx="3714776" cy="5181600"/>
          </a:xfrm>
        </p:spPr>
        <p:txBody>
          <a:bodyPr/>
          <a:lstStyle/>
          <a:p>
            <a:pPr algn="r">
              <a:buNone/>
            </a:pPr>
            <a:r>
              <a:rPr lang="fa-IR" sz="2000" dirty="0" smtClean="0">
                <a:cs typeface="+mj-cs"/>
              </a:rPr>
              <a:t>عباراتی که مقادیر آنها جمع آوری می شوند:</a:t>
            </a:r>
            <a:endParaRPr lang="en-US" sz="2000" dirty="0">
              <a:cs typeface="+mj-cs"/>
            </a:endParaRPr>
          </a:p>
        </p:txBody>
      </p:sp>
      <p:sp>
        <p:nvSpPr>
          <p:cNvPr id="358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جمع آوری داده های برنامه - مستندگذاری </a:t>
            </a:r>
            <a:endParaRPr lang="en-US" dirty="0" smtClean="0"/>
          </a:p>
        </p:txBody>
      </p:sp>
      <p:sp>
        <p:nvSpPr>
          <p:cNvPr id="3584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551612"/>
            <a:ext cx="633402" cy="306387"/>
          </a:xfrm>
          <a:noFill/>
        </p:spPr>
        <p:txBody>
          <a:bodyPr/>
          <a:lstStyle/>
          <a:p>
            <a:fld id="{84481DA4-2302-4500-94FA-2DAFADC84C98}" type="slidenum">
              <a:rPr lang="ar-SA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Group 43"/>
          <p:cNvGrpSpPr>
            <a:grpSpLocks/>
          </p:cNvGrpSpPr>
          <p:nvPr/>
        </p:nvGrpSpPr>
        <p:grpSpPr bwMode="auto">
          <a:xfrm rot="16200000">
            <a:off x="2644289" y="2609522"/>
            <a:ext cx="1446213" cy="4448835"/>
            <a:chOff x="884" y="2523"/>
            <a:chExt cx="862" cy="862"/>
          </a:xfrm>
        </p:grpSpPr>
        <p:sp>
          <p:nvSpPr>
            <p:cNvPr id="52" name="Oval 44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Oval 45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Oval 46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Oval 47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6" name="Oval 48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49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8" name="Oval 50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9" name="Oval 51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0" name="Oval 52"/>
            <p:cNvSpPr>
              <a:spLocks noChangeArrowheads="1"/>
            </p:cNvSpPr>
            <p:nvPr/>
          </p:nvSpPr>
          <p:spPr bwMode="gray">
            <a:xfrm>
              <a:off x="1060" y="2642"/>
              <a:ext cx="539" cy="6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fa-IR" dirty="0" smtClean="0"/>
                <a:t>وارد کردن شمارنده هایی</a:t>
              </a:r>
            </a:p>
            <a:p>
              <a:pPr algn="ctr"/>
              <a:r>
                <a:rPr lang="fa-IR" dirty="0"/>
                <a:t>ب</a:t>
              </a:r>
              <a:r>
                <a:rPr lang="fa-IR" dirty="0" smtClean="0"/>
                <a:t>رای جمع آوری مقادیر تعیین کننده ها</a:t>
              </a:r>
              <a:endParaRPr lang="en-US" sz="1200" dirty="0"/>
            </a:p>
          </p:txBody>
        </p:sp>
      </p:grpSp>
      <p:sp>
        <p:nvSpPr>
          <p:cNvPr id="62" name="Freeform 24"/>
          <p:cNvSpPr>
            <a:spLocks/>
          </p:cNvSpPr>
          <p:nvPr/>
        </p:nvSpPr>
        <p:spPr bwMode="gray">
          <a:xfrm>
            <a:off x="3786182" y="1500174"/>
            <a:ext cx="1266821" cy="2722563"/>
          </a:xfrm>
          <a:custGeom>
            <a:avLst/>
            <a:gdLst/>
            <a:ahLst/>
            <a:cxnLst>
              <a:cxn ang="0">
                <a:pos x="12" y="2464"/>
              </a:cxn>
              <a:cxn ang="0">
                <a:pos x="56" y="2120"/>
              </a:cxn>
              <a:cxn ang="0">
                <a:pos x="124" y="1808"/>
              </a:cxn>
              <a:cxn ang="0">
                <a:pos x="212" y="1524"/>
              </a:cxn>
              <a:cxn ang="0">
                <a:pos x="316" y="1270"/>
              </a:cxn>
              <a:cxn ang="0">
                <a:pos x="430" y="1044"/>
              </a:cxn>
              <a:cxn ang="0">
                <a:pos x="550" y="846"/>
              </a:cxn>
              <a:cxn ang="0">
                <a:pos x="672" y="674"/>
              </a:cxn>
              <a:cxn ang="0">
                <a:pos x="792" y="528"/>
              </a:cxn>
              <a:cxn ang="0">
                <a:pos x="906" y="408"/>
              </a:cxn>
              <a:cxn ang="0">
                <a:pos x="1010" y="310"/>
              </a:cxn>
              <a:cxn ang="0">
                <a:pos x="1096" y="236"/>
              </a:cxn>
              <a:cxn ang="0">
                <a:pos x="1164" y="184"/>
              </a:cxn>
              <a:cxn ang="0">
                <a:pos x="1208" y="154"/>
              </a:cxn>
              <a:cxn ang="0">
                <a:pos x="1224" y="144"/>
              </a:cxn>
              <a:cxn ang="0">
                <a:pos x="1728" y="56"/>
              </a:cxn>
              <a:cxn ang="0">
                <a:pos x="1568" y="328"/>
              </a:cxn>
              <a:cxn ang="0">
                <a:pos x="1554" y="332"/>
              </a:cxn>
              <a:cxn ang="0">
                <a:pos x="1514" y="346"/>
              </a:cxn>
              <a:cxn ang="0">
                <a:pos x="1452" y="370"/>
              </a:cxn>
              <a:cxn ang="0">
                <a:pos x="1370" y="410"/>
              </a:cxn>
              <a:cxn ang="0">
                <a:pos x="1270" y="466"/>
              </a:cxn>
              <a:cxn ang="0">
                <a:pos x="1158" y="540"/>
              </a:cxn>
              <a:cxn ang="0">
                <a:pos x="1034" y="636"/>
              </a:cxn>
              <a:cxn ang="0">
                <a:pos x="904" y="756"/>
              </a:cxn>
              <a:cxn ang="0">
                <a:pos x="770" y="900"/>
              </a:cxn>
              <a:cxn ang="0">
                <a:pos x="632" y="1076"/>
              </a:cxn>
              <a:cxn ang="0">
                <a:pos x="498" y="1280"/>
              </a:cxn>
              <a:cxn ang="0">
                <a:pos x="370" y="1518"/>
              </a:cxn>
              <a:cxn ang="0">
                <a:pos x="248" y="1792"/>
              </a:cxn>
              <a:cxn ang="0">
                <a:pos x="138" y="2104"/>
              </a:cxn>
              <a:cxn ang="0">
                <a:pos x="42" y="2456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3" name="Freeform 24"/>
          <p:cNvSpPr>
            <a:spLocks/>
          </p:cNvSpPr>
          <p:nvPr/>
        </p:nvSpPr>
        <p:spPr bwMode="gray">
          <a:xfrm>
            <a:off x="3786182" y="2439989"/>
            <a:ext cx="1236668" cy="1703392"/>
          </a:xfrm>
          <a:custGeom>
            <a:avLst/>
            <a:gdLst/>
            <a:ahLst/>
            <a:cxnLst>
              <a:cxn ang="0">
                <a:pos x="12" y="2464"/>
              </a:cxn>
              <a:cxn ang="0">
                <a:pos x="56" y="2120"/>
              </a:cxn>
              <a:cxn ang="0">
                <a:pos x="124" y="1808"/>
              </a:cxn>
              <a:cxn ang="0">
                <a:pos x="212" y="1524"/>
              </a:cxn>
              <a:cxn ang="0">
                <a:pos x="316" y="1270"/>
              </a:cxn>
              <a:cxn ang="0">
                <a:pos x="430" y="1044"/>
              </a:cxn>
              <a:cxn ang="0">
                <a:pos x="550" y="846"/>
              </a:cxn>
              <a:cxn ang="0">
                <a:pos x="672" y="674"/>
              </a:cxn>
              <a:cxn ang="0">
                <a:pos x="792" y="528"/>
              </a:cxn>
              <a:cxn ang="0">
                <a:pos x="906" y="408"/>
              </a:cxn>
              <a:cxn ang="0">
                <a:pos x="1010" y="310"/>
              </a:cxn>
              <a:cxn ang="0">
                <a:pos x="1096" y="236"/>
              </a:cxn>
              <a:cxn ang="0">
                <a:pos x="1164" y="184"/>
              </a:cxn>
              <a:cxn ang="0">
                <a:pos x="1208" y="154"/>
              </a:cxn>
              <a:cxn ang="0">
                <a:pos x="1224" y="144"/>
              </a:cxn>
              <a:cxn ang="0">
                <a:pos x="1728" y="56"/>
              </a:cxn>
              <a:cxn ang="0">
                <a:pos x="1568" y="328"/>
              </a:cxn>
              <a:cxn ang="0">
                <a:pos x="1554" y="332"/>
              </a:cxn>
              <a:cxn ang="0">
                <a:pos x="1514" y="346"/>
              </a:cxn>
              <a:cxn ang="0">
                <a:pos x="1452" y="370"/>
              </a:cxn>
              <a:cxn ang="0">
                <a:pos x="1370" y="410"/>
              </a:cxn>
              <a:cxn ang="0">
                <a:pos x="1270" y="466"/>
              </a:cxn>
              <a:cxn ang="0">
                <a:pos x="1158" y="540"/>
              </a:cxn>
              <a:cxn ang="0">
                <a:pos x="1034" y="636"/>
              </a:cxn>
              <a:cxn ang="0">
                <a:pos x="904" y="756"/>
              </a:cxn>
              <a:cxn ang="0">
                <a:pos x="770" y="900"/>
              </a:cxn>
              <a:cxn ang="0">
                <a:pos x="632" y="1076"/>
              </a:cxn>
              <a:cxn ang="0">
                <a:pos x="498" y="1280"/>
              </a:cxn>
              <a:cxn ang="0">
                <a:pos x="370" y="1518"/>
              </a:cxn>
              <a:cxn ang="0">
                <a:pos x="248" y="1792"/>
              </a:cxn>
              <a:cxn ang="0">
                <a:pos x="138" y="2104"/>
              </a:cxn>
              <a:cxn ang="0">
                <a:pos x="42" y="2456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4" name="Freeform 24"/>
          <p:cNvSpPr>
            <a:spLocks/>
          </p:cNvSpPr>
          <p:nvPr/>
        </p:nvSpPr>
        <p:spPr bwMode="gray">
          <a:xfrm>
            <a:off x="3786182" y="3500437"/>
            <a:ext cx="857256" cy="571505"/>
          </a:xfrm>
          <a:custGeom>
            <a:avLst/>
            <a:gdLst/>
            <a:ahLst/>
            <a:cxnLst>
              <a:cxn ang="0">
                <a:pos x="12" y="2464"/>
              </a:cxn>
              <a:cxn ang="0">
                <a:pos x="56" y="2120"/>
              </a:cxn>
              <a:cxn ang="0">
                <a:pos x="124" y="1808"/>
              </a:cxn>
              <a:cxn ang="0">
                <a:pos x="212" y="1524"/>
              </a:cxn>
              <a:cxn ang="0">
                <a:pos x="316" y="1270"/>
              </a:cxn>
              <a:cxn ang="0">
                <a:pos x="430" y="1044"/>
              </a:cxn>
              <a:cxn ang="0">
                <a:pos x="550" y="846"/>
              </a:cxn>
              <a:cxn ang="0">
                <a:pos x="672" y="674"/>
              </a:cxn>
              <a:cxn ang="0">
                <a:pos x="792" y="528"/>
              </a:cxn>
              <a:cxn ang="0">
                <a:pos x="906" y="408"/>
              </a:cxn>
              <a:cxn ang="0">
                <a:pos x="1010" y="310"/>
              </a:cxn>
              <a:cxn ang="0">
                <a:pos x="1096" y="236"/>
              </a:cxn>
              <a:cxn ang="0">
                <a:pos x="1164" y="184"/>
              </a:cxn>
              <a:cxn ang="0">
                <a:pos x="1208" y="154"/>
              </a:cxn>
              <a:cxn ang="0">
                <a:pos x="1224" y="144"/>
              </a:cxn>
              <a:cxn ang="0">
                <a:pos x="1728" y="56"/>
              </a:cxn>
              <a:cxn ang="0">
                <a:pos x="1568" y="328"/>
              </a:cxn>
              <a:cxn ang="0">
                <a:pos x="1554" y="332"/>
              </a:cxn>
              <a:cxn ang="0">
                <a:pos x="1514" y="346"/>
              </a:cxn>
              <a:cxn ang="0">
                <a:pos x="1452" y="370"/>
              </a:cxn>
              <a:cxn ang="0">
                <a:pos x="1370" y="410"/>
              </a:cxn>
              <a:cxn ang="0">
                <a:pos x="1270" y="466"/>
              </a:cxn>
              <a:cxn ang="0">
                <a:pos x="1158" y="540"/>
              </a:cxn>
              <a:cxn ang="0">
                <a:pos x="1034" y="636"/>
              </a:cxn>
              <a:cxn ang="0">
                <a:pos x="904" y="756"/>
              </a:cxn>
              <a:cxn ang="0">
                <a:pos x="770" y="900"/>
              </a:cxn>
              <a:cxn ang="0">
                <a:pos x="632" y="1076"/>
              </a:cxn>
              <a:cxn ang="0">
                <a:pos x="498" y="1280"/>
              </a:cxn>
              <a:cxn ang="0">
                <a:pos x="370" y="1518"/>
              </a:cxn>
              <a:cxn ang="0">
                <a:pos x="248" y="1792"/>
              </a:cxn>
              <a:cxn ang="0">
                <a:pos x="138" y="2104"/>
              </a:cxn>
              <a:cxn ang="0">
                <a:pos x="42" y="2456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30" name="Picture 29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41" grpId="0" animBg="1"/>
      <p:bldP spid="39" grpId="0" animBg="1"/>
      <p:bldP spid="62" grpId="0" animBg="1"/>
      <p:bldP spid="63" grpId="0" animBg="1"/>
      <p:bldP spid="6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6786578" y="2857496"/>
            <a:ext cx="2071702" cy="264320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86E4-C8C6-4A24-BA8F-4ABCA1F8D24F}" type="slidenum">
              <a:rPr lang="ar-SA" smtClean="0"/>
              <a:pPr>
                <a:defRPr/>
              </a:pPr>
              <a:t>47</a:t>
            </a:fld>
            <a:endParaRPr lang="en-US"/>
          </a:p>
        </p:txBody>
      </p:sp>
      <p:grpSp>
        <p:nvGrpSpPr>
          <p:cNvPr id="23" name="Group 14"/>
          <p:cNvGrpSpPr>
            <a:grpSpLocks/>
          </p:cNvGrpSpPr>
          <p:nvPr/>
        </p:nvGrpSpPr>
        <p:grpSpPr bwMode="auto">
          <a:xfrm>
            <a:off x="6858016" y="2928934"/>
            <a:ext cx="1957387" cy="2381250"/>
            <a:chOff x="4477" y="2039"/>
            <a:chExt cx="1233" cy="1500"/>
          </a:xfrm>
        </p:grpSpPr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4897" y="2039"/>
              <a:ext cx="644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Webdings" pitchFamily="18" charset="2"/>
                </a:rPr>
                <a:t></a:t>
              </a:r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4684" y="2150"/>
              <a:ext cx="644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Webdings" pitchFamily="18" charset="2"/>
                </a:rPr>
                <a:t>€</a:t>
              </a:r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4873" y="2508"/>
              <a:ext cx="644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Webdings" pitchFamily="18" charset="2"/>
                </a:rPr>
                <a:t>ƒ</a:t>
              </a:r>
            </a:p>
          </p:txBody>
        </p:sp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4477" y="2305"/>
              <a:ext cx="644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Webdings" pitchFamily="18" charset="2"/>
                </a:rPr>
                <a:t>ƒ</a:t>
              </a:r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4598" y="2702"/>
              <a:ext cx="644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Webdings" pitchFamily="18" charset="2"/>
                </a:rPr>
                <a:t>€</a:t>
              </a:r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5066" y="2324"/>
              <a:ext cx="644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Webdings" pitchFamily="18" charset="2"/>
                </a:rPr>
                <a:t>‚</a:t>
              </a:r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5018" y="2847"/>
              <a:ext cx="644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Webdings" pitchFamily="18" charset="2"/>
                </a:rPr>
                <a:t></a:t>
              </a:r>
            </a:p>
          </p:txBody>
        </p:sp>
      </p:grpSp>
      <p:cxnSp>
        <p:nvCxnSpPr>
          <p:cNvPr id="31" name="AutoShape 11"/>
          <p:cNvCxnSpPr>
            <a:cxnSpLocks noChangeShapeType="1"/>
          </p:cNvCxnSpPr>
          <p:nvPr/>
        </p:nvCxnSpPr>
        <p:spPr bwMode="auto">
          <a:xfrm>
            <a:off x="6215074" y="2282816"/>
            <a:ext cx="793750" cy="9048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32" name="AutoShape 26"/>
          <p:cNvCxnSpPr>
            <a:cxnSpLocks noChangeShapeType="1"/>
          </p:cNvCxnSpPr>
          <p:nvPr/>
        </p:nvCxnSpPr>
        <p:spPr bwMode="auto">
          <a:xfrm>
            <a:off x="6215074" y="2143116"/>
            <a:ext cx="793750" cy="9048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33" name="AutoShape 27"/>
          <p:cNvCxnSpPr>
            <a:cxnSpLocks noChangeShapeType="1"/>
          </p:cNvCxnSpPr>
          <p:nvPr/>
        </p:nvCxnSpPr>
        <p:spPr bwMode="auto">
          <a:xfrm>
            <a:off x="6215074" y="1981191"/>
            <a:ext cx="793750" cy="9048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35" name="AutoShape 3"/>
          <p:cNvSpPr>
            <a:spLocks noChangeArrowheads="1"/>
          </p:cNvSpPr>
          <p:nvPr/>
        </p:nvSpPr>
        <p:spPr bwMode="auto">
          <a:xfrm>
            <a:off x="4286248" y="1357298"/>
            <a:ext cx="1751015" cy="1128713"/>
          </a:xfrm>
          <a:prstGeom prst="verticalScroll">
            <a:avLst>
              <a:gd name="adj" fmla="val 125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برنامه مستندگذاری</a:t>
            </a:r>
          </a:p>
          <a:p>
            <a:pPr algn="ctr"/>
            <a:r>
              <a:rPr lang="fa-IR" dirty="0" smtClean="0">
                <a:solidFill>
                  <a:schemeClr val="tx1"/>
                </a:solidFill>
              </a:rPr>
              <a:t> شده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AutoShape 13"/>
          <p:cNvCxnSpPr>
            <a:cxnSpLocks noChangeShapeType="1"/>
          </p:cNvCxnSpPr>
          <p:nvPr/>
        </p:nvCxnSpPr>
        <p:spPr bwMode="auto">
          <a:xfrm flipH="1">
            <a:off x="6072198" y="4767273"/>
            <a:ext cx="696912" cy="763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37" name="AutoShape 30"/>
          <p:cNvCxnSpPr>
            <a:cxnSpLocks noChangeShapeType="1"/>
          </p:cNvCxnSpPr>
          <p:nvPr/>
        </p:nvCxnSpPr>
        <p:spPr bwMode="auto">
          <a:xfrm flipH="1">
            <a:off x="6072198" y="4929198"/>
            <a:ext cx="696912" cy="7635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38" name="AutoShape 31"/>
          <p:cNvCxnSpPr>
            <a:cxnSpLocks noChangeShapeType="1"/>
          </p:cNvCxnSpPr>
          <p:nvPr/>
        </p:nvCxnSpPr>
        <p:spPr bwMode="auto">
          <a:xfrm flipH="1">
            <a:off x="6072198" y="4606935"/>
            <a:ext cx="696912" cy="7635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3857620" y="4857760"/>
            <a:ext cx="2214578" cy="1271052"/>
          </a:xfrm>
          <a:prstGeom prst="flowChartMultidocumen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fa-IR" sz="1600" dirty="0" smtClean="0">
                <a:solidFill>
                  <a:schemeClr val="tx1"/>
                </a:solidFill>
              </a:rPr>
              <a:t>تعداد تعیین کننده های اجرا شده با ارزش درست 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&amp; </a:t>
            </a:r>
            <a:r>
              <a:rPr lang="en-US" sz="1600" dirty="0" smtClean="0">
                <a:solidFill>
                  <a:schemeClr val="tx1"/>
                </a:solidFill>
                <a:latin typeface="Wingdings" pitchFamily="2" charset="2"/>
              </a:rPr>
              <a:t>J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 smtClean="0">
                <a:solidFill>
                  <a:schemeClr val="tx1"/>
                </a:solidFill>
                <a:latin typeface="Wingdings" pitchFamily="2" charset="2"/>
              </a:rPr>
              <a:t>L</a:t>
            </a:r>
            <a:endParaRPr lang="fa-IR" sz="1600" dirty="0" smtClean="0">
              <a:solidFill>
                <a:schemeClr val="tx1"/>
              </a:solidFill>
              <a:latin typeface="Wingdings" pitchFamily="2" charset="2"/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3214677" y="5643578"/>
            <a:ext cx="571504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214282" y="5214950"/>
          <a:ext cx="2928959" cy="767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9180"/>
                <a:gridCol w="806820"/>
                <a:gridCol w="922079"/>
                <a:gridCol w="65088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sz="1000" dirty="0" smtClean="0"/>
                        <a:t>شماره اجرا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dirty="0" smtClean="0"/>
                        <a:t>شماره </a:t>
                      </a:r>
                    </a:p>
                    <a:p>
                      <a:pPr algn="ctr"/>
                      <a:r>
                        <a:rPr lang="fa-IR" sz="1000" dirty="0" smtClean="0"/>
                        <a:t> تعیین</a:t>
                      </a:r>
                      <a:r>
                        <a:rPr lang="fa-IR" sz="1000" baseline="0" dirty="0" smtClean="0"/>
                        <a:t> کننده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dirty="0" smtClean="0"/>
                        <a:t>تعداد ارزیابیهای</a:t>
                      </a:r>
                      <a:r>
                        <a:rPr lang="fa-IR" sz="1000" baseline="0" dirty="0" smtClean="0"/>
                        <a:t> درست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000" dirty="0" smtClean="0"/>
                        <a:t>وضعیت خاتمه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AutoShape 17"/>
          <p:cNvSpPr>
            <a:spLocks noChangeArrowheads="1"/>
          </p:cNvSpPr>
          <p:nvPr/>
        </p:nvSpPr>
        <p:spPr bwMode="gray">
          <a:xfrm>
            <a:off x="1071538" y="4000504"/>
            <a:ext cx="1619250" cy="1030288"/>
          </a:xfrm>
          <a:prstGeom prst="upArrow">
            <a:avLst>
              <a:gd name="adj1" fmla="val 68380"/>
              <a:gd name="adj2" fmla="val 46796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63529"/>
                  <a:invGamma/>
                  <a:alpha val="12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00034" y="1357298"/>
            <a:ext cx="2563813" cy="2563813"/>
            <a:chOff x="500034" y="1357298"/>
            <a:chExt cx="2563813" cy="2563813"/>
          </a:xfrm>
        </p:grpSpPr>
        <p:grpSp>
          <p:nvGrpSpPr>
            <p:cNvPr id="44" name="Group 5"/>
            <p:cNvGrpSpPr>
              <a:grpSpLocks/>
            </p:cNvGrpSpPr>
            <p:nvPr/>
          </p:nvGrpSpPr>
          <p:grpSpPr bwMode="auto">
            <a:xfrm>
              <a:off x="500034" y="1357298"/>
              <a:ext cx="2563813" cy="2563813"/>
              <a:chOff x="2078" y="1824"/>
              <a:chExt cx="1615" cy="1615"/>
            </a:xfrm>
          </p:grpSpPr>
          <p:sp>
            <p:nvSpPr>
              <p:cNvPr id="48" name="Oval 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1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51" name="Oval 12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53" name="Oval 14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1142976" y="2071678"/>
              <a:ext cx="1401346" cy="107721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fa-IR" sz="3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cs typeface="B Lotus" pitchFamily="2" charset="-78"/>
                </a:rPr>
                <a:t>خطایابی</a:t>
              </a:r>
            </a:p>
            <a:p>
              <a:pPr algn="ctr"/>
              <a:r>
                <a:rPr lang="fa-IR" sz="32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cs typeface="B Lotus" pitchFamily="2" charset="-78"/>
                </a:rPr>
                <a:t> آماری</a:t>
              </a:r>
              <a:endPara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B Lotus" pitchFamily="2" charset="-78"/>
              </a:endParaRPr>
            </a:p>
          </p:txBody>
        </p:sp>
      </p:grpSp>
      <p:pic>
        <p:nvPicPr>
          <p:cNvPr id="40" name="Picture 39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TextBox 44"/>
          <p:cNvSpPr txBox="1"/>
          <p:nvPr/>
        </p:nvSpPr>
        <p:spPr>
          <a:xfrm>
            <a:off x="1500166" y="285728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solidFill>
                  <a:schemeClr val="bg1"/>
                </a:solidFill>
                <a:cs typeface="B Lotus" pitchFamily="2" charset="-78"/>
              </a:rPr>
              <a:t>اجراهای آزمایشی</a:t>
            </a:r>
            <a:endParaRPr lang="en-US" sz="3200" dirty="0">
              <a:solidFill>
                <a:schemeClr val="bg1"/>
              </a:solidFill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9" grpId="0" animBg="1"/>
      <p:bldP spid="4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>
          <a:xfrm>
            <a:off x="8256588" y="6557963"/>
            <a:ext cx="887412" cy="300037"/>
          </a:xfrm>
        </p:spPr>
        <p:txBody>
          <a:bodyPr/>
          <a:lstStyle/>
          <a:p>
            <a:pPr>
              <a:defRPr/>
            </a:pPr>
            <a:fld id="{044C86E4-C8C6-4A24-BA8F-4ABCA1F8D24F}" type="slidenum">
              <a:rPr lang="ar-SA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37892" name="AutoShape 40"/>
          <p:cNvSpPr>
            <a:spLocks noChangeArrowheads="1"/>
          </p:cNvSpPr>
          <p:nvPr/>
        </p:nvSpPr>
        <p:spPr bwMode="auto">
          <a:xfrm>
            <a:off x="206375" y="1814513"/>
            <a:ext cx="746125" cy="1889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7A00"/>
            </a:prstShdw>
          </a:effectLst>
        </p:spPr>
        <p:txBody>
          <a:bodyPr lIns="0" tIns="0" rIns="0" bIns="0"/>
          <a:lstStyle/>
          <a:p>
            <a:pPr eaLnBrk="0" hangingPunct="0"/>
            <a:endParaRPr lang="en-US"/>
          </a:p>
        </p:txBody>
      </p:sp>
      <p:pic>
        <p:nvPicPr>
          <p:cNvPr id="58" name="Picture 57"/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785786" cy="785794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2322" name="Picture 2" descr="http://marshallbrain.com/gif/ie-erro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736"/>
            <a:ext cx="6365888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ابزار آماری </a:t>
            </a:r>
            <a:r>
              <a:rPr lang="en-US" dirty="0" smtClean="0"/>
              <a:t>SAS</a:t>
            </a:r>
          </a:p>
          <a:p>
            <a:pPr algn="r" rtl="1"/>
            <a:r>
              <a:rPr lang="fa-IR" dirty="0" smtClean="0"/>
              <a:t>ابزار آماری </a:t>
            </a:r>
            <a:r>
              <a:rPr lang="en-US" dirty="0" smtClean="0"/>
              <a:t>SPSS</a:t>
            </a:r>
          </a:p>
          <a:p>
            <a:pPr algn="r" rtl="1"/>
            <a:r>
              <a:rPr lang="fa-IR" dirty="0" smtClean="0"/>
              <a:t>ابزار آماری </a:t>
            </a:r>
            <a:r>
              <a:rPr lang="en-US" dirty="0" smtClean="0"/>
              <a:t>R</a:t>
            </a:r>
            <a:r>
              <a:rPr lang="fa-IR" dirty="0" smtClean="0"/>
              <a:t> </a:t>
            </a:r>
          </a:p>
          <a:p>
            <a:pPr algn="r" rtl="1"/>
            <a:r>
              <a:rPr lang="fa-IR" dirty="0" smtClean="0"/>
              <a:t>ابزار داده کاوی </a:t>
            </a:r>
            <a:r>
              <a:rPr lang="en-US" dirty="0" smtClean="0"/>
              <a:t>WEKA</a:t>
            </a:r>
            <a:endParaRPr lang="fa-IR" dirty="0" smtClean="0"/>
          </a:p>
          <a:p>
            <a:pPr algn="r" rtl="1"/>
            <a:r>
              <a:rPr lang="fa-IR" dirty="0" smtClean="0"/>
              <a:t>ابزار داده کاوی </a:t>
            </a:r>
            <a:r>
              <a:rPr lang="en-US" dirty="0" smtClean="0"/>
              <a:t>RAPIDMINER</a:t>
            </a:r>
            <a:r>
              <a:rPr lang="fa-IR" dirty="0" smtClean="0"/>
              <a:t> </a:t>
            </a:r>
          </a:p>
          <a:p>
            <a:pPr algn="r" rtl="1"/>
            <a:r>
              <a:rPr lang="fa-IR" dirty="0" smtClean="0"/>
              <a:t>ابزار داده کاوی </a:t>
            </a:r>
            <a:r>
              <a:rPr lang="en-US" dirty="0" smtClean="0"/>
              <a:t>ORANGE</a:t>
            </a:r>
          </a:p>
          <a:p>
            <a:pPr algn="r" rtl="1"/>
            <a:r>
              <a:rPr lang="fa-IR" dirty="0" smtClean="0"/>
              <a:t>ابزار داده کاوی </a:t>
            </a:r>
            <a:r>
              <a:rPr lang="en-US" dirty="0" smtClean="0"/>
              <a:t>CLEMENTINE</a:t>
            </a:r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80233-2C4C-4F0F-A260-0029BA94576B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295400" y="228600"/>
            <a:ext cx="7848600" cy="563563"/>
          </a:xfrm>
        </p:spPr>
        <p:txBody>
          <a:bodyPr/>
          <a:lstStyle/>
          <a:p>
            <a:r>
              <a:rPr lang="fa-IR" dirty="0" smtClean="0"/>
              <a:t>ابزارهای متداول برای مهندسی معکوس داده ها و تحلیل رگرسیون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داده ها اینجا- داده ها آنجا- داده ها همه جا!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80233-2C4C-4F0F-A260-0029BA94576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8662" y="1285860"/>
            <a:ext cx="778674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حجم بالای داده ها</a:t>
            </a:r>
          </a:p>
          <a:p>
            <a:pPr algn="r" rtl="1">
              <a:buFont typeface="Arial" pitchFamily="34" charset="0"/>
              <a:buChar char="•"/>
            </a:pPr>
            <a:endParaRPr lang="fa-IR" sz="2400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400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400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400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عدم وجود توصیفی از آنها</a:t>
            </a:r>
          </a:p>
          <a:p>
            <a:pPr algn="r" rtl="1">
              <a:buFont typeface="Arial" pitchFamily="34" charset="0"/>
              <a:buChar char="•"/>
            </a:pPr>
            <a:endParaRPr lang="fa-IR" sz="2400" dirty="0" smtClean="0">
              <a:cs typeface="B Nazanin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dirty="0" smtClean="0"/>
          </a:p>
          <a:p>
            <a:pPr lvl="1" algn="r" rtl="1"/>
            <a:endParaRPr lang="fa-IR" dirty="0" smtClean="0"/>
          </a:p>
          <a:p>
            <a:pPr lvl="2" algn="r" rtl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21336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5699" name="Picture 3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00438"/>
            <a:ext cx="20097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5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5072074"/>
            <a:ext cx="22002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5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5143512"/>
            <a:ext cx="1790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57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5000636"/>
            <a:ext cx="14287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1857364"/>
            <a:ext cx="3409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ابزاری قدرتمند برای تحلیل برنامه ها:</a:t>
            </a:r>
          </a:p>
          <a:p>
            <a:pPr algn="l"/>
            <a:r>
              <a:rPr lang="en-US" i="1" dirty="0" smtClean="0"/>
              <a:t>www.grammatech.com/products/</a:t>
            </a:r>
            <a:r>
              <a:rPr lang="en-US" b="1" i="1" dirty="0" smtClean="0"/>
              <a:t>codesurfer</a:t>
            </a:r>
            <a:endParaRPr lang="fa-IR" dirty="0" smtClean="0"/>
          </a:p>
          <a:p>
            <a:pPr algn="r" rtl="1"/>
            <a:r>
              <a:rPr lang="fa-IR" dirty="0" smtClean="0">
                <a:cs typeface="+mj-cs"/>
              </a:rPr>
              <a:t>تجزیه و تحلیل کد برنامه</a:t>
            </a:r>
          </a:p>
          <a:p>
            <a:pPr algn="r" rtl="1"/>
            <a:r>
              <a:rPr lang="fa-IR" dirty="0" smtClean="0">
                <a:cs typeface="+mj-cs"/>
              </a:rPr>
              <a:t>اشکالزدایی برنامه ها</a:t>
            </a:r>
          </a:p>
          <a:p>
            <a:pPr algn="r" rtl="1"/>
            <a:r>
              <a:rPr lang="fa-IR" dirty="0" smtClean="0">
                <a:cs typeface="+mj-cs"/>
              </a:rPr>
              <a:t>تسهیل وارسی کد توسط برنامه نویس</a:t>
            </a:r>
          </a:p>
          <a:p>
            <a:pPr algn="r" rtl="1"/>
            <a:r>
              <a:rPr lang="fa-IR" dirty="0" smtClean="0">
                <a:cs typeface="+mj-cs"/>
              </a:rPr>
              <a:t>تولید گرافهای وابستگی و جریان کنترلی به صورت ویژوال</a:t>
            </a:r>
          </a:p>
          <a:p>
            <a:pPr algn="r" rtl="1"/>
            <a:r>
              <a:rPr lang="fa-IR" dirty="0" smtClean="0">
                <a:cs typeface="+mj-cs"/>
              </a:rPr>
              <a:t>برش بندی برنامه</a:t>
            </a:r>
            <a:endParaRPr lang="en-US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80233-2C4C-4F0F-A260-0029BA94576B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295400" y="228600"/>
            <a:ext cx="7848600" cy="563563"/>
          </a:xfrm>
        </p:spPr>
        <p:txBody>
          <a:bodyPr/>
          <a:lstStyle/>
          <a:p>
            <a:pPr rtl="1"/>
            <a:r>
              <a:rPr lang="fa-IR" dirty="0" smtClean="0"/>
              <a:t>ابزارتحلیل کد </a:t>
            </a:r>
            <a:r>
              <a:rPr lang="en-US" dirty="0" smtClean="0"/>
              <a:t>CodeSurfer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ابزارتحلیل کد </a:t>
            </a:r>
            <a:r>
              <a:rPr lang="en-US" dirty="0" smtClean="0"/>
              <a:t>CodeSurfer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80233-2C4C-4F0F-A260-0029BA94576B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57263"/>
            <a:ext cx="5214957" cy="511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ابزارتحلیل کد </a:t>
            </a:r>
            <a:r>
              <a:rPr lang="en-US" dirty="0" smtClean="0"/>
              <a:t>CodeSurfer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86E4-C8C6-4A24-BA8F-4ABCA1F8D24F}" type="slidenum">
              <a:rPr lang="ar-SA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1695450"/>
            <a:ext cx="6896100" cy="394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ابزارتحلیل کد </a:t>
            </a:r>
            <a:r>
              <a:rPr lang="en-US" dirty="0" smtClean="0"/>
              <a:t>CodeSurfer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86E4-C8C6-4A24-BA8F-4ABCA1F8D24F}" type="slidenum">
              <a:rPr lang="ar-SA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71546"/>
            <a:ext cx="54959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ابزارتحلیل کد </a:t>
            </a:r>
            <a:r>
              <a:rPr lang="en-US" dirty="0" smtClean="0"/>
              <a:t>CodeSurfer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86E4-C8C6-4A24-BA8F-4ABCA1F8D24F}" type="slidenum">
              <a:rPr lang="ar-SA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14475"/>
            <a:ext cx="4724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ابزارتحلیل کد </a:t>
            </a:r>
            <a:r>
              <a:rPr lang="en-US" dirty="0" smtClean="0"/>
              <a:t>CodeSurfer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86E4-C8C6-4A24-BA8F-4ABCA1F8D24F}" type="slidenum">
              <a:rPr lang="ar-SA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5075" y="1319213"/>
            <a:ext cx="41338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ابزارتحلیل کد </a:t>
            </a:r>
            <a:r>
              <a:rPr lang="en-US" dirty="0" smtClean="0"/>
              <a:t>CodeSurfer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86E4-C8C6-4A24-BA8F-4ABCA1F8D24F}" type="slidenum">
              <a:rPr lang="ar-SA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286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457203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857884" y="2071678"/>
            <a:ext cx="27146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void main()</a:t>
            </a:r>
            <a:endParaRPr lang="fa-IR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{ </a:t>
            </a:r>
            <a:r>
              <a:rPr lang="en-US" sz="1600" dirty="0" err="1" smtClean="0">
                <a:latin typeface="+mn-lt"/>
              </a:rPr>
              <a:t>int</a:t>
            </a:r>
            <a:r>
              <a:rPr lang="en-US" sz="1600" dirty="0" smtClean="0">
                <a:latin typeface="+mn-lt"/>
              </a:rPr>
              <a:t> sum = 0; </a:t>
            </a:r>
            <a:r>
              <a:rPr lang="en-US" sz="1600" dirty="0" err="1" smtClean="0">
                <a:latin typeface="+mn-lt"/>
              </a:rPr>
              <a:t>int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i</a:t>
            </a:r>
            <a:r>
              <a:rPr lang="en-US" sz="1600" dirty="0" smtClean="0">
                <a:latin typeface="+mn-lt"/>
              </a:rPr>
              <a:t> = 1; </a:t>
            </a:r>
            <a:endParaRPr lang="fa-IR" sz="1600" dirty="0" smtClean="0">
              <a:latin typeface="+mn-lt"/>
            </a:endParaRPr>
          </a:p>
          <a:p>
            <a:r>
              <a:rPr lang="fa-IR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while (</a:t>
            </a:r>
            <a:r>
              <a:rPr lang="en-US" sz="1600" dirty="0" err="1" smtClean="0">
                <a:latin typeface="+mn-lt"/>
              </a:rPr>
              <a:t>i</a:t>
            </a:r>
            <a:r>
              <a:rPr lang="en-US" sz="1600" dirty="0" smtClean="0">
                <a:latin typeface="+mn-lt"/>
              </a:rPr>
              <a:t>&lt;11) </a:t>
            </a:r>
            <a:endParaRPr lang="fa-IR" sz="1600" dirty="0" smtClean="0">
              <a:latin typeface="+mn-lt"/>
            </a:endParaRPr>
          </a:p>
          <a:p>
            <a:r>
              <a:rPr lang="fa-IR" sz="1600" dirty="0" smtClean="0">
                <a:latin typeface="+mn-lt"/>
              </a:rPr>
              <a:t>      </a:t>
            </a:r>
            <a:r>
              <a:rPr lang="en-US" sz="1600" dirty="0" smtClean="0">
                <a:latin typeface="+mn-lt"/>
              </a:rPr>
              <a:t>{ </a:t>
            </a:r>
            <a:endParaRPr lang="fa-IR" sz="1600" dirty="0" smtClean="0">
              <a:latin typeface="+mn-lt"/>
            </a:endParaRPr>
          </a:p>
          <a:p>
            <a:r>
              <a:rPr lang="fa-IR" sz="1600" dirty="0" smtClean="0">
                <a:latin typeface="+mn-lt"/>
              </a:rPr>
              <a:t>       </a:t>
            </a:r>
            <a:r>
              <a:rPr lang="en-US" sz="1600" dirty="0" smtClean="0">
                <a:latin typeface="+mn-lt"/>
              </a:rPr>
              <a:t>sum = add(</a:t>
            </a:r>
            <a:r>
              <a:rPr lang="en-US" sz="1600" dirty="0" err="1" smtClean="0">
                <a:latin typeface="+mn-lt"/>
              </a:rPr>
              <a:t>sum,i</a:t>
            </a:r>
            <a:r>
              <a:rPr lang="en-US" sz="1600" dirty="0" smtClean="0">
                <a:latin typeface="+mn-lt"/>
              </a:rPr>
              <a:t>); </a:t>
            </a:r>
            <a:endParaRPr lang="fa-IR" sz="1600" dirty="0" smtClean="0">
              <a:latin typeface="+mn-lt"/>
            </a:endParaRPr>
          </a:p>
          <a:p>
            <a:r>
              <a:rPr lang="fa-IR" sz="1600" dirty="0" smtClean="0">
                <a:latin typeface="+mn-lt"/>
              </a:rPr>
              <a:t>       </a:t>
            </a:r>
            <a:r>
              <a:rPr lang="en-US" sz="1600" dirty="0" err="1" smtClean="0">
                <a:latin typeface="+mn-lt"/>
              </a:rPr>
              <a:t>i</a:t>
            </a:r>
            <a:r>
              <a:rPr lang="en-US" sz="1600" dirty="0" smtClean="0">
                <a:latin typeface="+mn-lt"/>
              </a:rPr>
              <a:t> = add(</a:t>
            </a:r>
            <a:r>
              <a:rPr lang="en-US" sz="1600" dirty="0" err="1" smtClean="0">
                <a:latin typeface="+mn-lt"/>
              </a:rPr>
              <a:t>i</a:t>
            </a:r>
            <a:r>
              <a:rPr lang="en-US" sz="1600" dirty="0" smtClean="0">
                <a:latin typeface="+mn-lt"/>
              </a:rPr>
              <a:t>, 1); } </a:t>
            </a:r>
            <a:r>
              <a:rPr lang="fa-IR" sz="1600" dirty="0" smtClean="0">
                <a:latin typeface="+mn-lt"/>
              </a:rPr>
              <a:t>  </a:t>
            </a:r>
            <a:r>
              <a:rPr lang="en-US" sz="1600" dirty="0" err="1" smtClean="0">
                <a:latin typeface="+mn-lt"/>
              </a:rPr>
              <a:t>printf</a:t>
            </a:r>
            <a:r>
              <a:rPr lang="en-US" sz="1600" dirty="0" smtClean="0">
                <a:latin typeface="+mn-lt"/>
              </a:rPr>
              <a:t>("sum=%d\n", sum); </a:t>
            </a:r>
            <a:r>
              <a:rPr lang="en-US" sz="1600" dirty="0" err="1" smtClean="0">
                <a:latin typeface="+mn-lt"/>
              </a:rPr>
              <a:t>printf</a:t>
            </a:r>
            <a:r>
              <a:rPr lang="en-US" sz="1600" dirty="0" smtClean="0">
                <a:latin typeface="+mn-lt"/>
              </a:rPr>
              <a:t>("</a:t>
            </a:r>
            <a:r>
              <a:rPr lang="en-US" sz="1600" dirty="0" err="1" smtClean="0">
                <a:latin typeface="+mn-lt"/>
              </a:rPr>
              <a:t>i</a:t>
            </a:r>
            <a:r>
              <a:rPr lang="en-US" sz="1600" dirty="0" smtClean="0">
                <a:latin typeface="+mn-lt"/>
              </a:rPr>
              <a:t>=%d\n", </a:t>
            </a:r>
            <a:r>
              <a:rPr lang="en-US" sz="1600" dirty="0" err="1" smtClean="0">
                <a:latin typeface="+mn-lt"/>
              </a:rPr>
              <a:t>i</a:t>
            </a:r>
            <a:r>
              <a:rPr lang="en-US" sz="1600" dirty="0" smtClean="0">
                <a:latin typeface="+mn-lt"/>
              </a:rPr>
              <a:t>); </a:t>
            </a:r>
            <a:endParaRPr lang="fa-IR" sz="1600" dirty="0" smtClean="0">
              <a:latin typeface="+mn-lt"/>
            </a:endParaRPr>
          </a:p>
          <a:p>
            <a:r>
              <a:rPr lang="fa-IR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} </a:t>
            </a:r>
            <a:endParaRPr lang="fa-IR" sz="1600" dirty="0" smtClean="0">
              <a:latin typeface="+mn-lt"/>
            </a:endParaRPr>
          </a:p>
          <a:p>
            <a:endParaRPr lang="fa-IR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static </a:t>
            </a:r>
            <a:r>
              <a:rPr lang="en-US" sz="1600" dirty="0" err="1" smtClean="0">
                <a:latin typeface="+mn-lt"/>
              </a:rPr>
              <a:t>int</a:t>
            </a:r>
            <a:r>
              <a:rPr lang="en-US" sz="1600" dirty="0" smtClean="0">
                <a:latin typeface="+mn-lt"/>
              </a:rPr>
              <a:t> add(</a:t>
            </a:r>
            <a:r>
              <a:rPr lang="en-US" sz="1600" dirty="0" err="1" smtClean="0">
                <a:latin typeface="+mn-lt"/>
              </a:rPr>
              <a:t>int</a:t>
            </a:r>
            <a:r>
              <a:rPr lang="en-US" sz="1600" dirty="0" smtClean="0">
                <a:latin typeface="+mn-lt"/>
              </a:rPr>
              <a:t> a, </a:t>
            </a:r>
            <a:r>
              <a:rPr lang="en-US" sz="1600" dirty="0" err="1" smtClean="0">
                <a:latin typeface="+mn-lt"/>
              </a:rPr>
              <a:t>int</a:t>
            </a:r>
            <a:r>
              <a:rPr lang="en-US" sz="1600" dirty="0" smtClean="0">
                <a:latin typeface="+mn-lt"/>
              </a:rPr>
              <a:t> b)</a:t>
            </a:r>
            <a:endParaRPr lang="fa-IR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{ return (</a:t>
            </a:r>
            <a:r>
              <a:rPr lang="en-US" sz="1600" dirty="0" err="1" smtClean="0">
                <a:latin typeface="+mn-lt"/>
              </a:rPr>
              <a:t>a+b</a:t>
            </a:r>
            <a:r>
              <a:rPr lang="en-US" sz="1600" dirty="0" smtClean="0">
                <a:latin typeface="+mn-lt"/>
              </a:rPr>
              <a:t>); </a:t>
            </a:r>
            <a:endParaRPr lang="fa-IR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} 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مهندسی معکوس داده ها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80233-2C4C-4F0F-A260-0029BA94576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00100" y="1714488"/>
            <a:ext cx="77867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مهندسی معکوس داده ها بر جنبه داده ای سیستم تمرکز دارد. 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شامل روشها و ابزارهایی است که به یک سازمان کمک می کند : ساختار ، عملکرد و مفهوم داده ها 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یکی از این روشها، جمع آوری داده ها، تحلیل آنها و ایجاد مدلی جامع از داده ها می باشد. </a:t>
            </a:r>
          </a:p>
          <a:p>
            <a:pPr algn="r" rtl="1">
              <a:buFont typeface="Arial" pitchFamily="34" charset="0"/>
              <a:buChar char="•"/>
            </a:pPr>
            <a:endParaRPr lang="fa-IR" dirty="0" smtClean="0"/>
          </a:p>
          <a:p>
            <a:pPr lvl="1" algn="r" rtl="1"/>
            <a:endParaRPr lang="fa-IR" dirty="0" smtClean="0"/>
          </a:p>
          <a:p>
            <a:pPr lvl="2" algn="r" rtl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280578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714620"/>
            <a:ext cx="28098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rot="5400000">
            <a:off x="1500166" y="278605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5786" y="3071810"/>
            <a:ext cx="192882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cs typeface="B Nazanin" pitchFamily="2" charset="-78"/>
              </a:rPr>
              <a:t>تحلیل رگرسیونی</a:t>
            </a:r>
            <a:endParaRPr lang="en-US" sz="2000" dirty="0">
              <a:cs typeface="B Nazanin" pitchFamily="2" charset="-78"/>
            </a:endParaRPr>
          </a:p>
        </p:txBody>
      </p:sp>
      <p:pic>
        <p:nvPicPr>
          <p:cNvPr id="264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71876"/>
            <a:ext cx="30289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مهندسی معکوس داده ها- روشها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80233-2C4C-4F0F-A260-0029BA94576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00100" y="1714488"/>
            <a:ext cx="77867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مهندسی معکوس داده ها بر جنبه داده ای سیستم تمرکز دارد. 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شامل روشها و ابزارهایی است که به یک سازمان کمک می کند : ساختار ، عملکرد و مفهوم داده ها 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یکی از این روشها، جمع آوری داده ها، تحلیل آنها و ایجاد مدلی جامع از داده ها می باشد. </a:t>
            </a:r>
          </a:p>
          <a:p>
            <a:pPr algn="r" rtl="1">
              <a:buFont typeface="Arial" pitchFamily="34" charset="0"/>
              <a:buChar char="•"/>
            </a:pPr>
            <a:endParaRPr lang="fa-IR" dirty="0" smtClean="0"/>
          </a:p>
          <a:p>
            <a:pPr lvl="1" algn="r" rtl="1"/>
            <a:endParaRPr lang="fa-IR" dirty="0" smtClean="0"/>
          </a:p>
          <a:p>
            <a:pPr lvl="2" algn="r" rt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9" name="Table Placeholder 8"/>
          <p:cNvSpPr>
            <a:spLocks noGrp="1"/>
          </p:cNvSpPr>
          <p:nvPr>
            <p:ph type="tbl" idx="1"/>
          </p:nvPr>
        </p:nvSpPr>
        <p:spPr>
          <a:xfrm>
            <a:off x="500034" y="1214422"/>
            <a:ext cx="8229600" cy="4210064"/>
          </a:xfrm>
        </p:spPr>
      </p:sp>
      <p:sp>
        <p:nvSpPr>
          <p:cNvPr id="10" name="Right Brace 9"/>
          <p:cNvSpPr/>
          <p:nvPr/>
        </p:nvSpPr>
        <p:spPr>
          <a:xfrm>
            <a:off x="7429520" y="2928934"/>
            <a:ext cx="428628" cy="21431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86248" y="3071810"/>
            <a:ext cx="3214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cs typeface="+mj-cs"/>
              </a:rPr>
              <a:t>روشهای توصیفی</a:t>
            </a:r>
          </a:p>
          <a:p>
            <a:pPr algn="r" rtl="1"/>
            <a:endParaRPr lang="fa-IR" sz="2800" dirty="0" smtClean="0">
              <a:cs typeface="+mj-cs"/>
            </a:endParaRPr>
          </a:p>
          <a:p>
            <a:pPr algn="r" rtl="1"/>
            <a:endParaRPr lang="fa-IR" sz="2800" dirty="0" smtClean="0">
              <a:cs typeface="+mj-cs"/>
            </a:endParaRPr>
          </a:p>
          <a:p>
            <a:pPr algn="r" rtl="1"/>
            <a:r>
              <a:rPr lang="fa-IR" sz="2800" dirty="0" smtClean="0">
                <a:cs typeface="+mj-cs"/>
              </a:rPr>
              <a:t>روشهای پیشگویی</a:t>
            </a:r>
            <a:endParaRPr lang="en-US" sz="28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مهندسی معکوس داده ها- روشها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80233-2C4C-4F0F-A260-0029BA94576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1436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>
            <a:off x="357158" y="3500438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03760" y="342580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+mn-cs"/>
              </a:rPr>
              <a:t>And [descriptive]</a:t>
            </a:r>
            <a:endParaRPr lang="en-US" b="1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مهندسی معکوس داده ها- طبقه بندی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80233-2C4C-4F0F-A260-0029BA94576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47813"/>
            <a:ext cx="7596216" cy="438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ustom 1">
      <a:majorFont>
        <a:latin typeface="Arial"/>
        <a:ea typeface=""/>
        <a:cs typeface="B Lotus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ustom 1">
      <a:majorFont>
        <a:latin typeface="Arial"/>
        <a:ea typeface=""/>
        <a:cs typeface="B Lotus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4420</TotalTime>
  <Words>1884</Words>
  <Application>Microsoft PowerPoint</Application>
  <PresentationFormat>On-screen Show (4:3)</PresentationFormat>
  <Paragraphs>486</Paragraphs>
  <Slides>56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cdb2004208gl</vt:lpstr>
      <vt:lpstr>1_cdb2004208gl</vt:lpstr>
      <vt:lpstr>Image</vt:lpstr>
      <vt:lpstr>Equation</vt:lpstr>
      <vt:lpstr> مروری بر مهندسی معکوس داده ها </vt:lpstr>
      <vt:lpstr>Slide 2</vt:lpstr>
      <vt:lpstr>مهندسی معکوس</vt:lpstr>
      <vt:lpstr>داده ها اینجا- داده ها آنجا- داده ها همه جا!</vt:lpstr>
      <vt:lpstr>داده ها اینجا- داده ها آنجا- داده ها همه جا!</vt:lpstr>
      <vt:lpstr> مهندسی معکوس داده ها</vt:lpstr>
      <vt:lpstr> مهندسی معکوس داده ها- روشها</vt:lpstr>
      <vt:lpstr> مهندسی معکوس داده ها- روشها</vt:lpstr>
      <vt:lpstr> مهندسی معکوس داده ها- طبقه بندی</vt:lpstr>
      <vt:lpstr> مهندسی معکوس داده ها- خوشه بندی</vt:lpstr>
      <vt:lpstr> مهندسی معکوس داده ها- تحلیل قواعد پیوندی</vt:lpstr>
      <vt:lpstr>Slide 12</vt:lpstr>
      <vt:lpstr> رگرسیون: مفاهیم اولیه</vt:lpstr>
      <vt:lpstr>Slide 14</vt:lpstr>
      <vt:lpstr>جمع آوری داده های نمونه در حوزه های مختلف</vt:lpstr>
      <vt:lpstr>مثال تاریخ</vt:lpstr>
      <vt:lpstr>مثال محیط زیست</vt:lpstr>
      <vt:lpstr>انواع رگرسیون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داده های هم خط</vt:lpstr>
      <vt:lpstr>داده های هم خط</vt:lpstr>
      <vt:lpstr>Slide 37</vt:lpstr>
      <vt:lpstr>Slide 38</vt:lpstr>
      <vt:lpstr>Slide 39</vt:lpstr>
      <vt:lpstr>Slide 40</vt:lpstr>
      <vt:lpstr>Slide 41</vt:lpstr>
      <vt:lpstr>Slide 42</vt:lpstr>
      <vt:lpstr>جمع آوری داده های برنامه - مستندگذاری </vt:lpstr>
      <vt:lpstr>مسیرهای اجرایی برنامه – اجرای موفق</vt:lpstr>
      <vt:lpstr>جمع آوری داده های برنامه – اجرای ناموفق</vt:lpstr>
      <vt:lpstr>جمع آوری داده های برنامه - مستندگذاری </vt:lpstr>
      <vt:lpstr>Slide 47</vt:lpstr>
      <vt:lpstr>Slide 48</vt:lpstr>
      <vt:lpstr>ابزارهای متداول برای مهندسی معکوس داده ها و تحلیل رگرسیون</vt:lpstr>
      <vt:lpstr>ابزارتحلیل کد CodeSurfer</vt:lpstr>
      <vt:lpstr>ابزارتحلیل کد CodeSurfer</vt:lpstr>
      <vt:lpstr>ابزارتحلیل کد CodeSurfer</vt:lpstr>
      <vt:lpstr>ابزارتحلیل کد CodeSurfer</vt:lpstr>
      <vt:lpstr>ابزارتحلیل کد CodeSurfer</vt:lpstr>
      <vt:lpstr>ابزارتحلیل کد CodeSurfer</vt:lpstr>
      <vt:lpstr>ابزارتحلیل کد CodeSurfer</vt:lpstr>
    </vt:vector>
  </TitlesOfParts>
  <Company>Sapco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PowerPoint Template</dc:title>
  <dc:creator>8PE800</dc:creator>
  <cp:lastModifiedBy>vahidi</cp:lastModifiedBy>
  <cp:revision>261</cp:revision>
  <dcterms:created xsi:type="dcterms:W3CDTF">2005-08-24T10:32:01Z</dcterms:created>
  <dcterms:modified xsi:type="dcterms:W3CDTF">2010-05-07T17:55:13Z</dcterms:modified>
</cp:coreProperties>
</file>