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77" r:id="rId10"/>
    <p:sldId id="278" r:id="rId11"/>
    <p:sldId id="279" r:id="rId12"/>
    <p:sldId id="263" r:id="rId13"/>
    <p:sldId id="264" r:id="rId14"/>
    <p:sldId id="265" r:id="rId15"/>
    <p:sldId id="266" r:id="rId16"/>
    <p:sldId id="267" r:id="rId17"/>
    <p:sldId id="270" r:id="rId18"/>
    <p:sldId id="275" r:id="rId19"/>
    <p:sldId id="268" r:id="rId20"/>
    <p:sldId id="272" r:id="rId21"/>
    <p:sldId id="273" r:id="rId22"/>
    <p:sldId id="274" r:id="rId23"/>
    <p:sldId id="271" r:id="rId24"/>
    <p:sldId id="2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28B1-6398-44DF-AA93-C6F21E0E6117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DE08D-B886-4E9C-9BC7-4EE766317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DE08D-B886-4E9C-9BC7-4EE76631763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 baseline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 baseline="0">
                <a:solidFill>
                  <a:schemeClr val="tx1"/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 baseline="0"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 baseline="0">
                <a:cs typeface="Lotus" pitchFamily="2" charset="-78"/>
              </a:defRPr>
            </a:lvl1pPr>
            <a:lvl2pPr algn="r" rtl="1">
              <a:defRPr baseline="0">
                <a:cs typeface="Lotus" pitchFamily="2" charset="-78"/>
              </a:defRPr>
            </a:lvl2pPr>
            <a:lvl3pPr algn="r" rtl="1">
              <a:defRPr baseline="0">
                <a:cs typeface="Lotus" pitchFamily="2" charset="-78"/>
              </a:defRPr>
            </a:lvl3pPr>
            <a:lvl4pPr algn="r" rtl="1">
              <a:defRPr baseline="0">
                <a:cs typeface="Lotus" pitchFamily="2" charset="-78"/>
              </a:defRPr>
            </a:lvl4pPr>
            <a:lvl5pPr algn="r" rtl="1">
              <a:defRPr baseline="0"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</a:rPr>
              <a:t>بررسي يکي از روش هاي موازي سازي خودکار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733800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pPr algn="ctr"/>
            <a:endParaRPr lang="fa-IR" dirty="0" smtClean="0"/>
          </a:p>
          <a:p>
            <a:pPr algn="ctr"/>
            <a:r>
              <a:rPr lang="fa-IR" dirty="0" smtClean="0"/>
              <a:t>استاد: دکتر سعيد پارسا</a:t>
            </a:r>
          </a:p>
          <a:p>
            <a:pPr algn="ctr"/>
            <a:r>
              <a:rPr lang="fa-IR" dirty="0" smtClean="0"/>
              <a:t>ارائه دهنده: محمد حمزه ئي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الگوريتم </a:t>
            </a:r>
            <a:r>
              <a:rPr lang="en-US" dirty="0" smtClean="0"/>
              <a:t>MTCG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مرحله 2 : انتقال دستورات به گراف هاي جريان کنترلي جديد</a:t>
            </a:r>
          </a:p>
          <a:p>
            <a:pPr lvl="1"/>
            <a:r>
              <a:rPr lang="fa-IR" dirty="0" smtClean="0"/>
              <a:t>دستورات هر </a:t>
            </a:r>
            <a:r>
              <a:rPr lang="en-US" dirty="0" smtClean="0"/>
              <a:t>Ti</a:t>
            </a:r>
            <a:r>
              <a:rPr lang="fa-IR" dirty="0" smtClean="0"/>
              <a:t> در بلاک اوليه مربوطه در </a:t>
            </a:r>
            <a:r>
              <a:rPr lang="en-US" dirty="0" err="1" smtClean="0"/>
              <a:t>CFGi</a:t>
            </a:r>
            <a:r>
              <a:rPr lang="fa-IR" dirty="0" smtClean="0"/>
              <a:t> به همان ترتيبي که در </a:t>
            </a:r>
            <a:r>
              <a:rPr lang="en-US" dirty="0" smtClean="0"/>
              <a:t>CFG</a:t>
            </a:r>
            <a:r>
              <a:rPr lang="fa-IR" dirty="0" smtClean="0"/>
              <a:t> اصلي وجود دارند وارد مي شوند</a:t>
            </a:r>
          </a:p>
          <a:p>
            <a:r>
              <a:rPr lang="fa-IR" dirty="0" smtClean="0"/>
              <a:t>مرحله 3 : اضافه کردن دستورات ارتباطي و همگام سازي بين نخ ها</a:t>
            </a:r>
          </a:p>
          <a:p>
            <a:pPr lvl="1"/>
            <a:r>
              <a:rPr lang="fa-IR" dirty="0" smtClean="0"/>
              <a:t>دستورات ارتباطي در مکاني معادل مکان منبع وابستگي، به گراف هاي جريان کنترلي جديد اضافه مي شوند</a:t>
            </a:r>
          </a:p>
          <a:p>
            <a:pPr lvl="1"/>
            <a:r>
              <a:rPr lang="fa-IR" dirty="0" smtClean="0"/>
              <a:t>اگر وابستگي رجيستر باشد مقدار رجيستر مربوطه در منبع توليد (دستور </a:t>
            </a:r>
            <a:r>
              <a:rPr lang="en-US" dirty="0" smtClean="0"/>
              <a:t>produce</a:t>
            </a:r>
            <a:r>
              <a:rPr lang="fa-IR" dirty="0" smtClean="0"/>
              <a:t>) و در مقصد مصرف (دستور </a:t>
            </a:r>
            <a:r>
              <a:rPr lang="en-US" dirty="0" smtClean="0"/>
              <a:t>consume</a:t>
            </a:r>
            <a:r>
              <a:rPr lang="fa-IR" dirty="0" smtClean="0"/>
              <a:t>)مي شود</a:t>
            </a:r>
          </a:p>
          <a:p>
            <a:pPr lvl="1"/>
            <a:r>
              <a:rPr lang="fa-IR" dirty="0" smtClean="0"/>
              <a:t>اگر وابستگي حافظه باشد دستورات همگام سازي براي حفظ ترتيب درست اجرايي اضافه مي شود</a:t>
            </a:r>
          </a:p>
          <a:p>
            <a:pPr lvl="1"/>
            <a:r>
              <a:rPr lang="fa-IR" dirty="0" smtClean="0"/>
              <a:t>اگر وابستگي کنترلي باشد ابتدا مقادير مربوط به شرط انشعاب از مبدا به مقصد منتقل مي شود و پس از آن دستور انشعاب مربوطه عيناً اضافه مي شود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الگوريتم </a:t>
            </a:r>
            <a:r>
              <a:rPr lang="en-US" dirty="0" smtClean="0"/>
              <a:t>MTCG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مرحله 4 : ايجاد لبه هاي بين بلاک هاي اوليه در گراف هاي جريان کنترلي جديد</a:t>
            </a:r>
          </a:p>
          <a:p>
            <a:pPr lvl="1"/>
            <a:r>
              <a:rPr lang="fa-IR" dirty="0" smtClean="0"/>
              <a:t>از آنجا که تمامي بلاک ها در هر </a:t>
            </a:r>
            <a:r>
              <a:rPr lang="en-US" dirty="0" err="1" smtClean="0"/>
              <a:t>CFGi</a:t>
            </a:r>
            <a:r>
              <a:rPr lang="fa-IR" dirty="0" smtClean="0"/>
              <a:t> وجود ندارد در نتيجه بايد لبه ها به نحوي مناسب اضافه شود که پرش ها و انشعابات به درستي پياده سازي شود</a:t>
            </a:r>
          </a:p>
          <a:p>
            <a:pPr lvl="1"/>
            <a:r>
              <a:rPr lang="fa-IR" dirty="0" smtClean="0"/>
              <a:t>شرط صحيح بودن: تضمين اينکه هر بلاک در هر </a:t>
            </a:r>
            <a:r>
              <a:rPr lang="en-US" dirty="0" err="1" smtClean="0"/>
              <a:t>CFGi</a:t>
            </a:r>
            <a:r>
              <a:rPr lang="fa-IR" dirty="0" smtClean="0"/>
              <a:t> شرايط اجراي يکسان با بلاک معادل خود در </a:t>
            </a:r>
            <a:r>
              <a:rPr lang="en-US" dirty="0" smtClean="0"/>
              <a:t>CFG</a:t>
            </a:r>
            <a:r>
              <a:rPr lang="fa-IR" dirty="0" smtClean="0"/>
              <a:t> اصلي داشته باشد در نتيجه بايد وابستگي هاي کنترلي که خود از طريق روابط پس تسلط بدست مي آيند حفظ شوند</a:t>
            </a:r>
          </a:p>
          <a:p>
            <a:pPr lvl="1"/>
            <a:r>
              <a:rPr lang="fa-IR" dirty="0" smtClean="0"/>
              <a:t>در نتيجه براي هر </a:t>
            </a:r>
            <a:r>
              <a:rPr lang="en-US" dirty="0" err="1" smtClean="0"/>
              <a:t>CFGi</a:t>
            </a:r>
            <a:r>
              <a:rPr lang="fa-IR" dirty="0" smtClean="0"/>
              <a:t> مقصد هر پرش و انشعاب در صورت نبودن بلاک مربوطه در </a:t>
            </a:r>
            <a:r>
              <a:rPr lang="en-US" dirty="0" err="1" smtClean="0"/>
              <a:t>CFGi</a:t>
            </a:r>
            <a:r>
              <a:rPr lang="fa-IR" dirty="0" smtClean="0"/>
              <a:t> نزديکترين بلاک اوليه اي است که بر آن پس تسلط دارد و در </a:t>
            </a:r>
            <a:r>
              <a:rPr lang="en-US" dirty="0" err="1" smtClean="0"/>
              <a:t>CFGi</a:t>
            </a:r>
            <a:r>
              <a:rPr lang="fa-IR" dirty="0" smtClean="0"/>
              <a:t> وجود دارد </a:t>
            </a:r>
          </a:p>
          <a:p>
            <a:pPr lvl="1"/>
            <a:endParaRPr lang="fa-I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38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informatic tehran\Desktop\parallel-presentation\thesis-pic\New Bitmap Imag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7543800" cy="4862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0"/>
            <a:ext cx="6781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الگوريتم خوشه بندي (</a:t>
            </a:r>
            <a:r>
              <a:rPr lang="en-US" dirty="0" smtClean="0"/>
              <a:t>GREMIO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زمانبندي بر مبناي </a:t>
            </a:r>
            <a:r>
              <a:rPr lang="en-US" dirty="0" smtClean="0"/>
              <a:t>PDG</a:t>
            </a:r>
            <a:endParaRPr lang="fa-IR" dirty="0" smtClean="0"/>
          </a:p>
          <a:p>
            <a:pPr lvl="1" algn="r" rtl="1"/>
            <a:r>
              <a:rPr lang="fa-IR" dirty="0" smtClean="0"/>
              <a:t>هدف: کمينه کردن مسير بحراني در گراف</a:t>
            </a:r>
            <a:endParaRPr lang="en-US" dirty="0" smtClean="0"/>
          </a:p>
          <a:p>
            <a:pPr lvl="1" algn="r" rtl="1"/>
            <a:r>
              <a:rPr lang="fa-IR" dirty="0" smtClean="0"/>
              <a:t>مشکل: وجود حلقه در </a:t>
            </a:r>
            <a:r>
              <a:rPr lang="en-US" dirty="0" smtClean="0"/>
              <a:t>PDG</a:t>
            </a:r>
            <a:endParaRPr lang="fa-IR" dirty="0" smtClean="0"/>
          </a:p>
          <a:p>
            <a:pPr lvl="1" algn="r" rtl="1"/>
            <a:r>
              <a:rPr lang="fa-IR" dirty="0" smtClean="0"/>
              <a:t>راه حل: رويکرد ساده سازي مسئله و تبديل به گراف بدون حلقه</a:t>
            </a:r>
          </a:p>
          <a:p>
            <a:pPr lvl="2" algn="r" rtl="1"/>
            <a:r>
              <a:rPr lang="fa-IR" dirty="0" smtClean="0"/>
              <a:t>هر حلقه تبديل به يک گره شود!</a:t>
            </a:r>
          </a:p>
          <a:p>
            <a:pPr lvl="3" algn="r" rtl="1"/>
            <a:r>
              <a:rPr lang="fa-IR" dirty="0" smtClean="0"/>
              <a:t>بدست آوردن زمان تقريبي اجراي حلقه و انتساب آن به عنوان وزن گره </a:t>
            </a:r>
          </a:p>
          <a:p>
            <a:pPr lvl="3" algn="r" rtl="1"/>
            <a:r>
              <a:rPr lang="fa-IR" dirty="0" smtClean="0"/>
              <a:t>در نظر گرفتن وابستگي هاي بين حلقه اي در صورتي که خود کد در حلقه باشد</a:t>
            </a:r>
          </a:p>
          <a:p>
            <a:pPr lvl="2" algn="r" rtl="1"/>
            <a:r>
              <a:rPr lang="fa-IR" dirty="0" smtClean="0"/>
              <a:t>بدست آمدن </a:t>
            </a:r>
            <a:r>
              <a:rPr lang="en-US" dirty="0" smtClean="0"/>
              <a:t>PDG</a:t>
            </a:r>
            <a:r>
              <a:rPr lang="fa-IR" dirty="0" smtClean="0"/>
              <a:t> بدون حلقه: </a:t>
            </a:r>
            <a:r>
              <a:rPr lang="en-US" dirty="0" smtClean="0"/>
              <a:t>HPDG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خوشه بندي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نظر گرفتن سربار ارتباطي در برابر ميزان موازي سازي در خوشه بندي </a:t>
            </a:r>
          </a:p>
          <a:p>
            <a:pPr algn="r" rtl="1"/>
            <a:r>
              <a:rPr lang="fa-IR" dirty="0" smtClean="0"/>
              <a:t>الگوريتم خوشه بندي </a:t>
            </a:r>
            <a:r>
              <a:rPr lang="en-US" dirty="0" smtClean="0"/>
              <a:t>Dominant Sequence Clustering (DSC)</a:t>
            </a:r>
            <a:endParaRPr lang="fa-IR" dirty="0" smtClean="0"/>
          </a:p>
          <a:p>
            <a:pPr algn="r" rtl="1"/>
            <a:r>
              <a:rPr lang="fa-IR" dirty="0" smtClean="0"/>
              <a:t>خوشه بندي به منظورتخصيص دستورات به خوشه ها صورت مي گيرد</a:t>
            </a:r>
          </a:p>
          <a:p>
            <a:pPr algn="r" rtl="1"/>
            <a:r>
              <a:rPr lang="fa-IR" dirty="0" smtClean="0"/>
              <a:t>سپس زمانبندي خوشه ها به منظورتخصيص خوشه ها به نخ ها (پردازنده ها) صورت مي گيرد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خوشه بندي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افرازبندي </a:t>
            </a:r>
            <a:r>
              <a:rPr lang="en-US" dirty="0" smtClean="0"/>
              <a:t>HPDG</a:t>
            </a:r>
            <a:r>
              <a:rPr lang="fa-IR" dirty="0" smtClean="0"/>
              <a:t> با هدف حداکثر سازي بخش هاي موازي با در نظر گرفتن ميزان وابستگي بدون درنظر گرفتن تعداد هسته ها صورت مي گيرد</a:t>
            </a:r>
          </a:p>
          <a:p>
            <a:pPr algn="just"/>
            <a:r>
              <a:rPr lang="fa-IR" dirty="0" smtClean="0"/>
              <a:t>براي افرازبندي، ابتدا به هر گره </a:t>
            </a:r>
            <a:r>
              <a:rPr lang="en-US" dirty="0" smtClean="0"/>
              <a:t>HPDG</a:t>
            </a:r>
            <a:r>
              <a:rPr lang="fa-IR" dirty="0" smtClean="0"/>
              <a:t> وزني معادل زمان تقريبي اجراي آن انتساب داده مي شود و با استفاده از يک الگوريتم </a:t>
            </a:r>
            <a:r>
              <a:rPr lang="en-US" dirty="0" smtClean="0"/>
              <a:t>heuristic</a:t>
            </a:r>
            <a:r>
              <a:rPr lang="fa-IR" dirty="0" smtClean="0"/>
              <a:t> به نام </a:t>
            </a:r>
            <a:r>
              <a:rPr lang="en-US" dirty="0" smtClean="0"/>
              <a:t>DSC</a:t>
            </a:r>
            <a:r>
              <a:rPr lang="fa-IR" dirty="0" smtClean="0"/>
              <a:t> افرازبندي با در نظر گرفتن هزينه ارتباطي صورت مي گيرد </a:t>
            </a:r>
          </a:p>
          <a:p>
            <a:pPr algn="just"/>
            <a:r>
              <a:rPr lang="fa-IR" dirty="0" smtClean="0"/>
              <a:t>در مرحله بعد(زمانبندي) با توجه به تعداد هسته ها تعدادي از اين بخش ها ممکن است با هم ادغام شوند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زمانبندي دستورات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در نظر گرفتن روابط کنترلي بين گره هاي </a:t>
            </a:r>
            <a:r>
              <a:rPr lang="en-US" dirty="0" smtClean="0"/>
              <a:t>PDG</a:t>
            </a:r>
            <a:r>
              <a:rPr lang="fa-IR" dirty="0" smtClean="0"/>
              <a:t> بدون حلقه</a:t>
            </a:r>
          </a:p>
          <a:p>
            <a:pPr lvl="1"/>
            <a:r>
              <a:rPr lang="fa-IR" dirty="0" smtClean="0"/>
              <a:t>هم ارز: دو دستور </a:t>
            </a:r>
            <a:r>
              <a:rPr lang="en-US" dirty="0" smtClean="0"/>
              <a:t>x</a:t>
            </a:r>
            <a:r>
              <a:rPr lang="fa-IR" dirty="0" smtClean="0"/>
              <a:t> و </a:t>
            </a:r>
            <a:r>
              <a:rPr lang="en-US" dirty="0" smtClean="0"/>
              <a:t>y</a:t>
            </a:r>
            <a:r>
              <a:rPr lang="fa-IR" dirty="0" smtClean="0"/>
              <a:t> هم ارز کنترلي هستند اگر داراي شرايط اجرايي يکسان باشند(اگر </a:t>
            </a:r>
            <a:r>
              <a:rPr lang="en-US" dirty="0" smtClean="0"/>
              <a:t>x</a:t>
            </a:r>
            <a:r>
              <a:rPr lang="fa-IR" dirty="0" smtClean="0"/>
              <a:t> اجرا شود </a:t>
            </a:r>
            <a:r>
              <a:rPr lang="en-US" dirty="0" smtClean="0"/>
              <a:t>y</a:t>
            </a:r>
            <a:r>
              <a:rPr lang="fa-IR" dirty="0" smtClean="0"/>
              <a:t> هم اجرا مي شود و بالعکس)</a:t>
            </a:r>
          </a:p>
          <a:p>
            <a:pPr lvl="1"/>
            <a:r>
              <a:rPr lang="fa-IR" dirty="0" smtClean="0"/>
              <a:t>انحصاري: دو دستور </a:t>
            </a:r>
            <a:r>
              <a:rPr lang="en-US" dirty="0" smtClean="0"/>
              <a:t>x</a:t>
            </a:r>
            <a:r>
              <a:rPr lang="fa-IR" dirty="0" smtClean="0"/>
              <a:t> و </a:t>
            </a:r>
            <a:r>
              <a:rPr lang="en-US" dirty="0" smtClean="0"/>
              <a:t>y</a:t>
            </a:r>
            <a:r>
              <a:rPr lang="fa-IR" dirty="0" smtClean="0"/>
              <a:t> از نظر کنترلي انحصاري هستند اگر </a:t>
            </a:r>
            <a:r>
              <a:rPr lang="en-US" dirty="0" smtClean="0"/>
              <a:t>x</a:t>
            </a:r>
            <a:r>
              <a:rPr lang="fa-IR" dirty="0" smtClean="0"/>
              <a:t> اجرا شود </a:t>
            </a:r>
            <a:r>
              <a:rPr lang="en-US" dirty="0" smtClean="0"/>
              <a:t>y</a:t>
            </a:r>
            <a:r>
              <a:rPr lang="fa-IR" dirty="0" smtClean="0"/>
              <a:t> اجرا نشود و بالعکس</a:t>
            </a:r>
          </a:p>
          <a:p>
            <a:pPr lvl="1"/>
            <a:r>
              <a:rPr lang="fa-IR" dirty="0" smtClean="0"/>
              <a:t>داراي برخورد: در غير اينصورت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زمانبندي دستورات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استفاده از الگوريتم هاي زمانبندي ليست با محدوديت</a:t>
            </a:r>
          </a:p>
          <a:p>
            <a:pPr algn="r" rtl="1"/>
            <a:r>
              <a:rPr lang="fa-IR" dirty="0" smtClean="0"/>
              <a:t>تخصيص اولويت به گره ها و زمانبندي گره ها بر مبناي ترتيب توپولوژيک داراي اولويت</a:t>
            </a:r>
          </a:p>
          <a:p>
            <a:pPr lvl="1" algn="r" rtl="1"/>
            <a:r>
              <a:rPr lang="fa-IR" dirty="0" smtClean="0"/>
              <a:t>اولويت هر گره: بيشترين فاصله آن گره تا يک برگ است</a:t>
            </a:r>
          </a:p>
          <a:p>
            <a:pPr algn="r" rtl="1"/>
            <a:r>
              <a:rPr lang="fa-IR" dirty="0" smtClean="0"/>
              <a:t>در هر مرحله بهترين نخ براي هر خوشه انتخاب مي شود</a:t>
            </a:r>
          </a:p>
          <a:p>
            <a:pPr algn="r" rtl="1"/>
            <a:r>
              <a:rPr lang="fa-IR" dirty="0" smtClean="0"/>
              <a:t>انتخاب هر نخ با توجه به معيارهاي زير صورت مي گيرد</a:t>
            </a:r>
          </a:p>
          <a:p>
            <a:pPr lvl="1" algn="r" rtl="1"/>
            <a:r>
              <a:rPr lang="fa-IR" dirty="0" smtClean="0"/>
              <a:t>سربار ارتباطات</a:t>
            </a:r>
          </a:p>
          <a:p>
            <a:pPr lvl="1" algn="r" rtl="1"/>
            <a:r>
              <a:rPr lang="fa-IR" dirty="0" smtClean="0"/>
              <a:t>سربار برخورد </a:t>
            </a:r>
            <a:r>
              <a:rPr lang="en-US" dirty="0" smtClean="0"/>
              <a:t>(conflict)</a:t>
            </a:r>
          </a:p>
          <a:p>
            <a:pPr lvl="2" algn="r" rtl="1"/>
            <a:r>
              <a:rPr lang="fa-IR" dirty="0" smtClean="0"/>
              <a:t>سربار حاصل از اجراي خوشه در هر نخ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موازي سازي درسطح نخ براي اجرا بر روي سيستم هاي چند هسته اي به منظور افزايش کارايي</a:t>
            </a:r>
          </a:p>
          <a:p>
            <a:pPr algn="r" rtl="1"/>
            <a:r>
              <a:rPr lang="fa-IR" dirty="0" smtClean="0"/>
              <a:t>موازي سازي دانه ريز </a:t>
            </a:r>
          </a:p>
          <a:p>
            <a:pPr lvl="1" algn="r" rtl="1"/>
            <a:r>
              <a:rPr lang="fa-IR" dirty="0" smtClean="0"/>
              <a:t>استفاده از سخت افزار براي برقراري ارتباطات کم هزينه</a:t>
            </a:r>
          </a:p>
          <a:p>
            <a:pPr algn="r" rtl="1"/>
            <a:r>
              <a:rPr lang="fa-IR" dirty="0" smtClean="0"/>
              <a:t>مکانيسم سخت افزاري براي ارتباط بين هسته ها</a:t>
            </a:r>
          </a:p>
          <a:p>
            <a:pPr lvl="1" algn="r" rtl="1"/>
            <a:r>
              <a:rPr lang="fa-IR" dirty="0" smtClean="0"/>
              <a:t>آرايه هاي همگام سازي: ارسال و دريافت مقادير از طريق يک صف</a:t>
            </a:r>
          </a:p>
          <a:p>
            <a:pPr lvl="2" algn="r" rtl="1"/>
            <a:r>
              <a:rPr lang="en-US" dirty="0" smtClean="0"/>
              <a:t>produce, consume</a:t>
            </a:r>
            <a:endParaRPr lang="fa-I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1200"/>
            <a:ext cx="81915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مثال(ادامه...)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981200"/>
            <a:ext cx="67246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166" y="1"/>
            <a:ext cx="777166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تمرين!!!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dirty="0" smtClean="0"/>
              <a:t>بررسي ابزارهاي موجود براي تحليل کد اسمبلي و ارائه گزارش</a:t>
            </a:r>
          </a:p>
          <a:p>
            <a:pPr lvl="1"/>
            <a:r>
              <a:rPr lang="fa-IR" dirty="0" smtClean="0"/>
              <a:t>بدست آوردن گراف جريان کنترلي</a:t>
            </a:r>
          </a:p>
          <a:p>
            <a:pPr lvl="1"/>
            <a:r>
              <a:rPr lang="fa-IR" dirty="0" smtClean="0"/>
              <a:t>بدست آوردن گراف وظايف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Guilherme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Lima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Ottoni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Global Instruction Scheduling for Multi-Threaded Architectures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”, Ph.D. Thesis, Department of Computer Science, Princeton University, September 2008.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استخراج توازي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بخش بندي محاسبات به تعدادي نخ</a:t>
            </a:r>
          </a:p>
          <a:p>
            <a:pPr lvl="1">
              <a:lnSpc>
                <a:spcPct val="150000"/>
              </a:lnSpc>
            </a:pPr>
            <a:r>
              <a:rPr lang="fa-IR" dirty="0" smtClean="0"/>
              <a:t>در نظر گرفتن معيارهاي کارايي مورد نظر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اضافه کردن دستورات ارتباطي براي برقراري ارتباطات بين نخي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استخراج توازي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زمانبندي دستورات چند نخي عمومي</a:t>
            </a:r>
          </a:p>
          <a:p>
            <a:pPr lvl="1" algn="r" rtl="1"/>
            <a:r>
              <a:rPr lang="fa-IR" dirty="0" smtClean="0"/>
              <a:t>زمانبندي همزمان دستورات يک ناحيه عمومي از برنامه در نخهاي مختلف</a:t>
            </a:r>
          </a:p>
          <a:p>
            <a:pPr algn="r" rtl="1"/>
            <a:r>
              <a:rPr lang="fa-IR" dirty="0" smtClean="0"/>
              <a:t>وابستگي هاي بين دستورات</a:t>
            </a:r>
          </a:p>
          <a:p>
            <a:pPr lvl="1" algn="r" rtl="1"/>
            <a:r>
              <a:rPr lang="fa-IR" dirty="0" smtClean="0"/>
              <a:t>وابستگي کنترلي</a:t>
            </a:r>
          </a:p>
          <a:p>
            <a:pPr lvl="1" algn="r" rtl="1"/>
            <a:r>
              <a:rPr lang="fa-IR" dirty="0" smtClean="0"/>
              <a:t>وابستگي داده اي</a:t>
            </a:r>
          </a:p>
          <a:p>
            <a:pPr lvl="2" algn="r" rtl="1"/>
            <a:r>
              <a:rPr lang="fa-IR" dirty="0" smtClean="0"/>
              <a:t>حافظه</a:t>
            </a:r>
          </a:p>
          <a:p>
            <a:pPr lvl="2" algn="r" rtl="1"/>
            <a:r>
              <a:rPr lang="fa-IR" dirty="0" smtClean="0"/>
              <a:t>رجيستر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زمانبندي دستورات چندنخي عمومي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Program Dependence Graph(PDG)</a:t>
            </a:r>
          </a:p>
          <a:p>
            <a:pPr lvl="1" algn="r" rtl="1"/>
            <a:r>
              <a:rPr lang="fa-IR" dirty="0" smtClean="0"/>
              <a:t>همانند گراف وظايف مشخص کننده وابستگي ها</a:t>
            </a:r>
          </a:p>
          <a:p>
            <a:pPr algn="r" rtl="1"/>
            <a:r>
              <a:rPr lang="fa-IR" dirty="0" smtClean="0"/>
              <a:t>دستوراتي که بر روي نخ هاي مختلف زمانبندي مي شوند</a:t>
            </a:r>
          </a:p>
          <a:p>
            <a:pPr lvl="1" algn="r" rtl="1"/>
            <a:r>
              <a:rPr lang="fa-IR" dirty="0" smtClean="0"/>
              <a:t>اضافه کردن دستورات ارتباطي و همگام سازي</a:t>
            </a:r>
          </a:p>
          <a:p>
            <a:pPr lvl="1" algn="r" rtl="1"/>
            <a:endParaRPr lang="en-US" dirty="0"/>
          </a:p>
        </p:txBody>
      </p:sp>
      <p:pic>
        <p:nvPicPr>
          <p:cNvPr id="1026" name="Picture 2" descr="C:\Documents and Settings\informatic tehran\Desktop\parallel-presentation\New Bitmap Imag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038600"/>
            <a:ext cx="8444149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توليد کد چند نخي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استفاده ازنمايش سطح پائين کد</a:t>
            </a:r>
          </a:p>
          <a:p>
            <a:pPr lvl="1" algn="r" rtl="1"/>
            <a:r>
              <a:rPr lang="en-US" dirty="0" smtClean="0"/>
              <a:t>PDG</a:t>
            </a:r>
            <a:endParaRPr lang="fa-IR" dirty="0" smtClean="0"/>
          </a:p>
          <a:p>
            <a:pPr algn="r" rtl="1"/>
            <a:r>
              <a:rPr lang="fa-IR" dirty="0" smtClean="0"/>
              <a:t>قابليت استفاده براي هر بخش بندي برنامه</a:t>
            </a:r>
          </a:p>
          <a:p>
            <a:pPr algn="r" rtl="1"/>
            <a:r>
              <a:rPr lang="fa-IR" dirty="0" smtClean="0"/>
              <a:t>توليد کد موثر</a:t>
            </a:r>
          </a:p>
          <a:p>
            <a:pPr lvl="1" algn="r" rtl="1"/>
            <a:r>
              <a:rPr lang="fa-IR" dirty="0" smtClean="0"/>
              <a:t>زمانبندي محلي و عمومي!</a:t>
            </a:r>
          </a:p>
          <a:p>
            <a:pPr lvl="1" algn="r" rtl="1"/>
            <a:r>
              <a:rPr lang="fa-IR" dirty="0" smtClean="0"/>
              <a:t>کاهش تکرار کپي کردن جريان کنترلي برنامه</a:t>
            </a:r>
          </a:p>
          <a:p>
            <a:pPr algn="r" rtl="1"/>
            <a:r>
              <a:rPr lang="fa-IR" dirty="0" smtClean="0"/>
              <a:t>مدل </a:t>
            </a:r>
            <a:r>
              <a:rPr lang="en-US" dirty="0" smtClean="0"/>
              <a:t>Fork/Join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7673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الگوريتم </a:t>
            </a:r>
            <a:r>
              <a:rPr lang="en-US" dirty="0" smtClean="0"/>
              <a:t>MTCG(Multi-Threaded Code Generation)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الگوريتم به منظور توليد کد چند نخي استفاده مي شود</a:t>
            </a:r>
          </a:p>
          <a:p>
            <a:r>
              <a:rPr lang="fa-IR" dirty="0" smtClean="0"/>
              <a:t>ورودي هاي الگوريتم</a:t>
            </a:r>
          </a:p>
          <a:p>
            <a:pPr lvl="1"/>
            <a:r>
              <a:rPr lang="fa-IR" dirty="0" smtClean="0"/>
              <a:t>گراف جريان کنترلي برنامه </a:t>
            </a:r>
            <a:r>
              <a:rPr lang="en-US" dirty="0" smtClean="0"/>
              <a:t>(CFG)</a:t>
            </a:r>
            <a:endParaRPr lang="fa-IR" dirty="0" smtClean="0"/>
          </a:p>
          <a:p>
            <a:pPr lvl="1"/>
            <a:r>
              <a:rPr lang="fa-IR" dirty="0" smtClean="0"/>
              <a:t>گراف وابستگي</a:t>
            </a:r>
            <a:r>
              <a:rPr lang="en-US" dirty="0" smtClean="0"/>
              <a:t>(PDG)</a:t>
            </a:r>
            <a:endParaRPr lang="fa-IR" dirty="0" smtClean="0"/>
          </a:p>
          <a:p>
            <a:pPr lvl="1"/>
            <a:r>
              <a:rPr lang="fa-IR" dirty="0" smtClean="0"/>
              <a:t>بخش بندي مورد نظر </a:t>
            </a:r>
            <a:r>
              <a:rPr lang="en-US" dirty="0" smtClean="0"/>
              <a:t>(Partitioning)</a:t>
            </a:r>
            <a:endParaRPr lang="fa-IR" dirty="0" smtClean="0"/>
          </a:p>
          <a:p>
            <a:r>
              <a:rPr lang="fa-IR" dirty="0" smtClean="0"/>
              <a:t>خروجي الگوريتم</a:t>
            </a:r>
          </a:p>
          <a:p>
            <a:pPr lvl="1"/>
            <a:r>
              <a:rPr lang="fa-IR" dirty="0" smtClean="0"/>
              <a:t>برنامه چند نخي</a:t>
            </a:r>
          </a:p>
          <a:p>
            <a:r>
              <a:rPr lang="fa-IR" dirty="0" smtClean="0"/>
              <a:t>اين الگوريتم از چهار مرحله تشکيل شده است که در ادامه بيان شده است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الگوريتم </a:t>
            </a:r>
            <a:r>
              <a:rPr lang="en-US" dirty="0" smtClean="0"/>
              <a:t>MTCG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مرحله 1: ايجاد بلاک هاي اوليه </a:t>
            </a:r>
            <a:r>
              <a:rPr lang="en-US" dirty="0" smtClean="0"/>
              <a:t>(Basic Block)</a:t>
            </a:r>
            <a:r>
              <a:rPr lang="fa-IR" dirty="0" smtClean="0"/>
              <a:t> براي گراف هاي جريان کنترلي جديد</a:t>
            </a:r>
          </a:p>
          <a:p>
            <a:pPr lvl="1"/>
            <a:r>
              <a:rPr lang="fa-IR" dirty="0" smtClean="0"/>
              <a:t>به ازاي هر نخ </a:t>
            </a:r>
            <a:r>
              <a:rPr lang="en-US" dirty="0" smtClean="0"/>
              <a:t>Ti</a:t>
            </a:r>
            <a:r>
              <a:rPr lang="fa-IR" dirty="0" smtClean="0"/>
              <a:t> يک گراف جريان کنترلي جديد </a:t>
            </a:r>
            <a:r>
              <a:rPr lang="en-US" dirty="0" err="1" smtClean="0"/>
              <a:t>CFGi</a:t>
            </a:r>
            <a:r>
              <a:rPr lang="fa-IR" dirty="0" smtClean="0"/>
              <a:t> ايجاد مي شود که شامل يک بلاک اوليه به ازاي هر بلاک اوليه مرتبط با </a:t>
            </a:r>
            <a:r>
              <a:rPr lang="en-US" dirty="0" smtClean="0"/>
              <a:t>Ti</a:t>
            </a:r>
            <a:r>
              <a:rPr lang="fa-IR" dirty="0" smtClean="0"/>
              <a:t> در </a:t>
            </a:r>
            <a:r>
              <a:rPr lang="en-US" dirty="0" smtClean="0"/>
              <a:t>CFG</a:t>
            </a:r>
            <a:r>
              <a:rPr lang="fa-IR" dirty="0" smtClean="0"/>
              <a:t> اصلي است</a:t>
            </a:r>
          </a:p>
          <a:p>
            <a:r>
              <a:rPr lang="fa-IR" dirty="0" smtClean="0"/>
              <a:t>بلاک هاي اوليه مرتبط: يک بلاک اوليه </a:t>
            </a:r>
            <a:r>
              <a:rPr lang="en-US" dirty="0" smtClean="0"/>
              <a:t>B</a:t>
            </a:r>
            <a:r>
              <a:rPr lang="fa-IR" dirty="0" smtClean="0"/>
              <a:t> با نخ </a:t>
            </a:r>
            <a:r>
              <a:rPr lang="en-US" dirty="0" smtClean="0"/>
              <a:t>Ti</a:t>
            </a:r>
            <a:r>
              <a:rPr lang="fa-IR" dirty="0" smtClean="0"/>
              <a:t> مرتبط است اگر </a:t>
            </a:r>
            <a:r>
              <a:rPr lang="en-US" dirty="0" smtClean="0"/>
              <a:t>B</a:t>
            </a:r>
            <a:r>
              <a:rPr lang="fa-IR" dirty="0" smtClean="0"/>
              <a:t> شامل</a:t>
            </a:r>
          </a:p>
          <a:p>
            <a:pPr lvl="1"/>
            <a:r>
              <a:rPr lang="fa-IR" dirty="0" smtClean="0"/>
              <a:t>يک دستور زمانبندي شده در </a:t>
            </a:r>
            <a:r>
              <a:rPr lang="en-US" dirty="0" smtClean="0"/>
              <a:t>Ti</a:t>
            </a:r>
            <a:r>
              <a:rPr lang="fa-IR" dirty="0" smtClean="0"/>
              <a:t> باشد يا</a:t>
            </a:r>
          </a:p>
          <a:p>
            <a:pPr lvl="1"/>
            <a:r>
              <a:rPr lang="fa-IR" dirty="0" smtClean="0"/>
              <a:t>يک دستور که دستوري از </a:t>
            </a:r>
            <a:r>
              <a:rPr lang="en-US" dirty="0" smtClean="0"/>
              <a:t>Ti</a:t>
            </a:r>
            <a:r>
              <a:rPr lang="fa-IR" dirty="0" smtClean="0"/>
              <a:t> به آن بستگي دارد باشد يا</a:t>
            </a:r>
          </a:p>
          <a:p>
            <a:pPr lvl="1"/>
            <a:r>
              <a:rPr lang="fa-IR" dirty="0" smtClean="0"/>
              <a:t>يک دستور انشعاب که يک بلاک مرتبط با </a:t>
            </a:r>
            <a:r>
              <a:rPr lang="en-US" dirty="0" smtClean="0"/>
              <a:t>Ti</a:t>
            </a:r>
            <a:r>
              <a:rPr lang="fa-IR" dirty="0" smtClean="0"/>
              <a:t> را کنترل مي کند باشد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3181</TotalTime>
  <Words>1019</Words>
  <Application>Microsoft Office PowerPoint</Application>
  <PresentationFormat>On-screen Show (4:3)</PresentationFormat>
  <Paragraphs>111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بررسي يکي از روش هاي موازي سازي خودکار</vt:lpstr>
      <vt:lpstr>مقدمه</vt:lpstr>
      <vt:lpstr>استخراج توازي</vt:lpstr>
      <vt:lpstr>استخراج توازي</vt:lpstr>
      <vt:lpstr>زمانبندي دستورات چندنخي عمومي</vt:lpstr>
      <vt:lpstr>توليد کد چند نخي</vt:lpstr>
      <vt:lpstr>Slide 7</vt:lpstr>
      <vt:lpstr>الگوريتم MTCG(Multi-Threaded Code Generation)</vt:lpstr>
      <vt:lpstr>الگوريتم MTCG</vt:lpstr>
      <vt:lpstr>الگوريتم MTCG</vt:lpstr>
      <vt:lpstr>الگوريتم MTCG</vt:lpstr>
      <vt:lpstr>Slide 12</vt:lpstr>
      <vt:lpstr>Slide 13</vt:lpstr>
      <vt:lpstr>Slide 14</vt:lpstr>
      <vt:lpstr>الگوريتم خوشه بندي (GREMIO)</vt:lpstr>
      <vt:lpstr>خوشه بندي</vt:lpstr>
      <vt:lpstr>خوشه بندي</vt:lpstr>
      <vt:lpstr>زمانبندي دستورات</vt:lpstr>
      <vt:lpstr>زمانبندي دستورات</vt:lpstr>
      <vt:lpstr>مثال</vt:lpstr>
      <vt:lpstr>مثال(ادامه...)</vt:lpstr>
      <vt:lpstr>Slide 22</vt:lpstr>
      <vt:lpstr>تمرين!!!</vt:lpstr>
      <vt:lpstr>منبع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MoHaMaD</cp:lastModifiedBy>
  <cp:revision>64</cp:revision>
  <dcterms:created xsi:type="dcterms:W3CDTF">2006-08-16T00:00:00Z</dcterms:created>
  <dcterms:modified xsi:type="dcterms:W3CDTF">2010-05-11T19:16:24Z</dcterms:modified>
</cp:coreProperties>
</file>