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6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5" r:id="rId18"/>
    <p:sldId id="274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 rtl="1">
              <a:defRPr baseline="0">
                <a:cs typeface="Lotus" pitchFamily="2" charset="-78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cs typeface="Lotus" pitchFamily="2" charset="-78"/>
              </a:defRPr>
            </a:lvl1pPr>
            <a:lvl2pPr>
              <a:defRPr baseline="0">
                <a:cs typeface="Lotus" pitchFamily="2" charset="-78"/>
              </a:defRPr>
            </a:lvl2pPr>
            <a:lvl3pPr>
              <a:defRPr baseline="0">
                <a:cs typeface="Lotus" pitchFamily="2" charset="-78"/>
              </a:defRPr>
            </a:lvl3pPr>
            <a:lvl4pPr>
              <a:defRPr baseline="0">
                <a:cs typeface="Lotus" pitchFamily="2" charset="-78"/>
              </a:defRPr>
            </a:lvl4pPr>
            <a:lvl5pPr>
              <a:defRPr baseline="0">
                <a:cs typeface="Lotus" pitchFamily="2" charset="-78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4/22/2010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smtClean="0">
                <a:solidFill>
                  <a:schemeClr val="tx1"/>
                </a:solidFill>
                <a:cs typeface="Lotus" pitchFamily="2" charset="-78"/>
              </a:rPr>
              <a:t>پردازنده </a:t>
            </a:r>
            <a:r>
              <a:rPr lang="fa-IR" dirty="0" smtClean="0">
                <a:solidFill>
                  <a:schemeClr val="tx1"/>
                </a:solidFill>
                <a:cs typeface="Lotus" pitchFamily="2" charset="-78"/>
              </a:rPr>
              <a:t>هاي چند هسته اي</a:t>
            </a:r>
            <a:endParaRPr lang="en-US" dirty="0">
              <a:solidFill>
                <a:schemeClr val="tx1"/>
              </a:solidFill>
              <a:cs typeface="Lotus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191000"/>
            <a:ext cx="7854696" cy="1752600"/>
          </a:xfrm>
        </p:spPr>
        <p:txBody>
          <a:bodyPr/>
          <a:lstStyle/>
          <a:p>
            <a:pPr algn="ctr"/>
            <a:r>
              <a:rPr lang="fa-IR" dirty="0" smtClean="0">
                <a:cs typeface="Lotus" pitchFamily="2" charset="-78"/>
              </a:rPr>
              <a:t>استاد: دکتر سعيد پارسا</a:t>
            </a:r>
          </a:p>
          <a:p>
            <a:pPr algn="ctr"/>
            <a:r>
              <a:rPr lang="fa-IR" dirty="0" smtClean="0">
                <a:cs typeface="Lotus" pitchFamily="2" charset="-78"/>
              </a:rPr>
              <a:t>ارائه دهنده: محمد حمزه ئي</a:t>
            </a:r>
            <a:endParaRPr lang="en-US" dirty="0">
              <a:cs typeface="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برنامه هاي همروند و موازي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همروندي فقط اجراي موازي نيست!</a:t>
            </a:r>
          </a:p>
          <a:p>
            <a:pPr algn="r" rtl="1"/>
            <a:r>
              <a:rPr lang="fa-IR" dirty="0" smtClean="0"/>
              <a:t>همروندي به صورت اجراي </a:t>
            </a:r>
            <a:r>
              <a:rPr lang="en-US" dirty="0" smtClean="0"/>
              <a:t>interleaved</a:t>
            </a:r>
            <a:endParaRPr lang="fa-IR" dirty="0" smtClean="0"/>
          </a:p>
          <a:p>
            <a:pPr lvl="1" algn="r" rtl="1"/>
            <a:r>
              <a:rPr lang="fa-IR" dirty="0" smtClean="0"/>
              <a:t>پردازش همزمان منطقي</a:t>
            </a:r>
          </a:p>
          <a:p>
            <a:pPr lvl="1" algn="r" rtl="1"/>
            <a:r>
              <a:rPr lang="fa-IR" dirty="0" smtClean="0"/>
              <a:t>اجرا بر روي يک پردازنده </a:t>
            </a:r>
          </a:p>
          <a:p>
            <a:pPr algn="r" rtl="1"/>
            <a:r>
              <a:rPr lang="fa-IR" dirty="0" smtClean="0"/>
              <a:t>اجراي موازي </a:t>
            </a:r>
          </a:p>
          <a:p>
            <a:pPr lvl="1" algn="r" rtl="1"/>
            <a:r>
              <a:rPr lang="fa-IR" dirty="0" smtClean="0"/>
              <a:t>پردازش همزمان فيزيکي</a:t>
            </a:r>
          </a:p>
          <a:p>
            <a:pPr lvl="1" algn="r" rtl="1"/>
            <a:r>
              <a:rPr lang="fa-IR" dirty="0" smtClean="0"/>
              <a:t>اجرا بر روي چند پردازنده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0525" y="1962150"/>
            <a:ext cx="2962275" cy="375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همگام سازي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/>
              <a:t>تمامي حالات اجرايي نخ ها، اجراي صحيح و قابل قبول نيستند</a:t>
            </a:r>
          </a:p>
          <a:p>
            <a:pPr algn="r" rtl="1"/>
            <a:r>
              <a:rPr lang="fa-IR" dirty="0" smtClean="0"/>
              <a:t>مکانيسم هاي همگام سازي براي محدود کردن حالات مختلف اجرايي</a:t>
            </a:r>
          </a:p>
          <a:p>
            <a:pPr algn="r" rtl="1"/>
            <a:r>
              <a:rPr lang="fa-IR" dirty="0" smtClean="0"/>
              <a:t>همگام سازي با دو هدف صورت مي گيرد</a:t>
            </a:r>
          </a:p>
          <a:p>
            <a:pPr lvl="1" algn="r" rtl="1"/>
            <a:r>
              <a:rPr lang="fa-IR" dirty="0" smtClean="0"/>
              <a:t>امن بودن برنامه در به روز رساني هاي مشترک</a:t>
            </a:r>
          </a:p>
          <a:p>
            <a:pPr lvl="2" algn="r" rtl="1"/>
            <a:r>
              <a:rPr lang="fa-IR" dirty="0" smtClean="0"/>
              <a:t>جلوگيري از شرايط مسابقه! </a:t>
            </a:r>
            <a:r>
              <a:rPr lang="en-US" dirty="0" smtClean="0"/>
              <a:t>(race conditions)</a:t>
            </a:r>
          </a:p>
          <a:p>
            <a:pPr lvl="1" algn="r" rtl="1"/>
            <a:r>
              <a:rPr lang="fa-IR" dirty="0" smtClean="0"/>
              <a:t>هماهنگي اعمال نخ ها</a:t>
            </a:r>
          </a:p>
          <a:p>
            <a:pPr lvl="2" algn="r" rt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امن بودن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دسترسي همزمان چند نخ به منبع مشترک</a:t>
            </a:r>
          </a:p>
          <a:p>
            <a:pPr algn="r" rtl="1"/>
            <a:r>
              <a:rPr lang="fa-IR" dirty="0" smtClean="0"/>
              <a:t>امن اگر:</a:t>
            </a:r>
          </a:p>
          <a:p>
            <a:pPr lvl="1" algn="r" rtl="1"/>
            <a:r>
              <a:rPr lang="fa-IR" dirty="0" smtClean="0"/>
              <a:t>تمامي دسترسي ها اثري بر منبع نداشته باشند</a:t>
            </a:r>
          </a:p>
          <a:p>
            <a:pPr lvl="2" algn="r" rtl="1"/>
            <a:r>
              <a:rPr lang="fa-IR" dirty="0" smtClean="0"/>
              <a:t>خواندن يک متغير</a:t>
            </a:r>
          </a:p>
          <a:p>
            <a:pPr lvl="1" algn="r" rtl="1"/>
            <a:r>
              <a:rPr lang="fa-IR" dirty="0" smtClean="0"/>
              <a:t>يا دسترسي ها خنثي </a:t>
            </a:r>
            <a:r>
              <a:rPr lang="en-US" dirty="0" smtClean="0"/>
              <a:t>(idempotent)</a:t>
            </a:r>
            <a:r>
              <a:rPr lang="fa-IR" dirty="0" smtClean="0"/>
              <a:t> باشند</a:t>
            </a:r>
          </a:p>
          <a:p>
            <a:pPr lvl="2" algn="r" rtl="1"/>
            <a:r>
              <a:rPr lang="en-US" dirty="0" smtClean="0"/>
              <a:t>Y=sign(a);  ,  a=a*2;</a:t>
            </a:r>
            <a:endParaRPr lang="fa-IR" dirty="0" smtClean="0"/>
          </a:p>
          <a:p>
            <a:pPr lvl="1" algn="r" rtl="1"/>
            <a:r>
              <a:rPr lang="fa-IR" dirty="0" smtClean="0"/>
              <a:t>يا تنها يک دسترسي در هر زمان</a:t>
            </a:r>
          </a:p>
          <a:p>
            <a:pPr lvl="2" algn="r" rtl="1"/>
            <a:r>
              <a:rPr lang="fa-IR" dirty="0" smtClean="0"/>
              <a:t>انحصار متقابل </a:t>
            </a:r>
            <a:r>
              <a:rPr lang="en-US" dirty="0" smtClean="0"/>
              <a:t>(mutual exclusion)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کارايي برنامه هاي موازي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 smtClean="0"/>
          </a:p>
          <a:p>
            <a:pPr algn="r" rtl="1">
              <a:lnSpc>
                <a:spcPct val="150000"/>
              </a:lnSpc>
            </a:pPr>
            <a:r>
              <a:rPr lang="fa-IR" dirty="0" smtClean="0"/>
              <a:t>پوشش </a:t>
            </a:r>
            <a:r>
              <a:rPr lang="en-US" dirty="0" smtClean="0"/>
              <a:t>(coverage)</a:t>
            </a:r>
            <a:r>
              <a:rPr lang="fa-IR" dirty="0" smtClean="0"/>
              <a:t> يا ميزان بخش هاي موازي 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/>
              <a:t>دانه بندي </a:t>
            </a:r>
            <a:r>
              <a:rPr lang="en-US" dirty="0" smtClean="0"/>
              <a:t>(granularity)</a:t>
            </a:r>
            <a:r>
              <a:rPr lang="fa-IR" dirty="0" smtClean="0"/>
              <a:t> بخش ها ميان پردازنده ها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/>
              <a:t>محلي بودن </a:t>
            </a:r>
            <a:r>
              <a:rPr lang="en-US" dirty="0" smtClean="0"/>
              <a:t>(locality)</a:t>
            </a:r>
            <a:r>
              <a:rPr lang="fa-IR" dirty="0" smtClean="0"/>
              <a:t> محاسبات و ارتباطات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پوشش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قانون آمدال </a:t>
            </a:r>
            <a:r>
              <a:rPr lang="en-US" dirty="0" smtClean="0"/>
              <a:t>(Amdahl)</a:t>
            </a:r>
            <a:r>
              <a:rPr lang="fa-IR" dirty="0" smtClean="0"/>
              <a:t> </a:t>
            </a:r>
          </a:p>
          <a:p>
            <a:pPr lvl="1" algn="r" rtl="1"/>
            <a:r>
              <a:rPr lang="fa-IR" dirty="0" smtClean="0"/>
              <a:t>بهبود کارايي حاصل از استفاده از مقداري مد سريعتر اجرايي در برنامه (بخش هاي موازي)، محدود به ميزان زماني از برنامه  دارد که مد سريعتر مي تواند استفاده شود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3657600"/>
            <a:ext cx="72390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048000" y="61722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Speedup = 100/60 = 1.67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دانه بندي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 smtClean="0"/>
          </a:p>
          <a:p>
            <a:pPr algn="r" rtl="1">
              <a:lnSpc>
                <a:spcPct val="150000"/>
              </a:lnSpc>
            </a:pPr>
            <a:r>
              <a:rPr lang="fa-IR" dirty="0" smtClean="0"/>
              <a:t>دانه بندي يک معيار کيفي از ميزان محاسبات به ارتباطات دارد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/>
              <a:t>انواع دانه بندي</a:t>
            </a:r>
          </a:p>
          <a:p>
            <a:pPr lvl="1" algn="r" rtl="1"/>
            <a:r>
              <a:rPr lang="fa-IR" dirty="0" smtClean="0"/>
              <a:t>دانه ريز </a:t>
            </a:r>
            <a:r>
              <a:rPr lang="en-US" dirty="0" smtClean="0"/>
              <a:t>(fine-grain)</a:t>
            </a:r>
            <a:endParaRPr lang="fa-IR" dirty="0" smtClean="0"/>
          </a:p>
          <a:p>
            <a:pPr lvl="1" algn="r" rtl="1"/>
            <a:r>
              <a:rPr lang="fa-IR" dirty="0" smtClean="0"/>
              <a:t>دانه درشت </a:t>
            </a:r>
            <a:r>
              <a:rPr lang="en-US" dirty="0" smtClean="0"/>
              <a:t>(course-grain)</a:t>
            </a:r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دانه بندي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/>
              <a:t>موازي سازي دانه ريز</a:t>
            </a:r>
          </a:p>
          <a:p>
            <a:pPr lvl="1" algn="r" rtl="1"/>
            <a:r>
              <a:rPr lang="fa-IR" dirty="0" smtClean="0"/>
              <a:t>نسبت کم محاسبات به ارتباطات</a:t>
            </a:r>
          </a:p>
          <a:p>
            <a:pPr lvl="1" algn="r" rtl="1"/>
            <a:r>
              <a:rPr lang="fa-IR" dirty="0" smtClean="0"/>
              <a:t>سربار ارتباطي بالا</a:t>
            </a:r>
          </a:p>
          <a:p>
            <a:pPr lvl="1" algn="r" rtl="1"/>
            <a:r>
              <a:rPr lang="fa-IR" dirty="0" smtClean="0"/>
              <a:t>شانس کمتر براي افزايش کارايي</a:t>
            </a:r>
          </a:p>
          <a:p>
            <a:pPr algn="r" rtl="1"/>
            <a:r>
              <a:rPr lang="fa-IR" dirty="0" smtClean="0"/>
              <a:t>موازي سازي دانه درشت</a:t>
            </a:r>
          </a:p>
          <a:p>
            <a:pPr lvl="1" algn="r" rtl="1"/>
            <a:r>
              <a:rPr lang="fa-IR" dirty="0" smtClean="0"/>
              <a:t>نسبت بالاي محاسبات به ارتباطات</a:t>
            </a:r>
          </a:p>
          <a:p>
            <a:pPr lvl="1" algn="r" rtl="1"/>
            <a:r>
              <a:rPr lang="fa-IR" dirty="0" smtClean="0"/>
              <a:t>شانس بالا براي افزايش کارايي</a:t>
            </a:r>
          </a:p>
          <a:p>
            <a:pPr lvl="1" algn="r" rtl="1"/>
            <a:r>
              <a:rPr lang="fa-IR" dirty="0" smtClean="0"/>
              <a:t>سخت بودن توازن بار پردازنده ها </a:t>
            </a:r>
            <a:r>
              <a:rPr lang="en-US" dirty="0" smtClean="0"/>
              <a:t>(load balancing)</a:t>
            </a:r>
            <a:endParaRPr lang="en-US" dirty="0" smtClean="0"/>
          </a:p>
          <a:p>
            <a:pPr lvl="2" algn="r" rtl="1"/>
            <a:r>
              <a:rPr lang="fa-IR" dirty="0" smtClean="0"/>
              <a:t>توازن بار ايستا</a:t>
            </a:r>
          </a:p>
          <a:p>
            <a:pPr lvl="2" algn="r" rtl="1"/>
            <a:r>
              <a:rPr lang="fa-IR" dirty="0" smtClean="0"/>
              <a:t>توازن بار پويا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دانه بندي و کارايي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Font typeface="+mj-lt"/>
              <a:buAutoNum type="arabicPeriod"/>
            </a:pPr>
            <a:endParaRPr lang="en-US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توازن بار کاري</a:t>
            </a:r>
          </a:p>
          <a:p>
            <a:pPr lvl="1" algn="r" rtl="1"/>
            <a:r>
              <a:rPr lang="fa-IR" dirty="0" smtClean="0"/>
              <a:t>ميزان و نحوه توزيع بار ميان هسته ها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همگام سازي</a:t>
            </a:r>
          </a:p>
          <a:p>
            <a:pPr lvl="1" algn="r" rtl="1"/>
            <a:r>
              <a:rPr lang="fa-IR" dirty="0" smtClean="0"/>
              <a:t>وجود محدوديت در ترتيب اجرا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ارتباطات</a:t>
            </a:r>
          </a:p>
          <a:p>
            <a:pPr lvl="1" algn="r" rtl="1"/>
            <a:r>
              <a:rPr lang="fa-IR" dirty="0" smtClean="0"/>
              <a:t>وجود هزينه ارتباطي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محلي بودن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9" name="Picture 3" descr="E:\Documents and Settings\MoHaMaD\Desktop\parallel-presentation\New Windows Bitmap Image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905000"/>
            <a:ext cx="7877175" cy="480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2133600"/>
            <a:ext cx="77724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lackadder ITC" pitchFamily="82" charset="0"/>
              </a:rPr>
              <a:t>Any question?</a:t>
            </a:r>
            <a:endParaRPr lang="en-US" sz="9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Blackadder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Prof. </a:t>
            </a:r>
            <a:r>
              <a:rPr lang="en-US" dirty="0" err="1" smtClean="0"/>
              <a:t>Arvind</a:t>
            </a:r>
            <a:r>
              <a:rPr lang="en-US" dirty="0" smtClean="0"/>
              <a:t> Dream!!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fa-IR" dirty="0" smtClean="0"/>
          </a:p>
          <a:p>
            <a:pPr algn="ctr">
              <a:buNone/>
            </a:pPr>
            <a:endParaRPr lang="fa-IR" dirty="0" smtClean="0"/>
          </a:p>
          <a:p>
            <a:pPr algn="ctr">
              <a:buNone/>
            </a:pPr>
            <a:r>
              <a:rPr lang="fa-IR" dirty="0" smtClean="0"/>
              <a:t>   </a:t>
            </a:r>
            <a:r>
              <a:rPr lang="en-US" dirty="0" smtClean="0"/>
              <a:t>A time when Freshmen will be taught </a:t>
            </a:r>
            <a:endParaRPr lang="fa-IR" dirty="0" smtClean="0"/>
          </a:p>
          <a:p>
            <a:pPr algn="ctr">
              <a:buNone/>
            </a:pPr>
            <a:r>
              <a:rPr lang="en-US" dirty="0" smtClean="0"/>
              <a:t>sequential programming </a:t>
            </a:r>
            <a:endParaRPr lang="fa-IR" dirty="0" smtClean="0"/>
          </a:p>
          <a:p>
            <a:pPr algn="ctr">
              <a:buNone/>
            </a:pPr>
            <a:r>
              <a:rPr lang="en-US" dirty="0" smtClean="0"/>
              <a:t>as a special case of </a:t>
            </a:r>
            <a:endParaRPr lang="fa-IR" dirty="0" smtClean="0"/>
          </a:p>
          <a:p>
            <a:pPr algn="ctr">
              <a:buNone/>
            </a:pPr>
            <a:r>
              <a:rPr lang="en-US" dirty="0" smtClean="0"/>
              <a:t>parallel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بحران نرم افزاري اول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 smtClean="0"/>
          </a:p>
          <a:p>
            <a:pPr algn="r" rtl="1">
              <a:lnSpc>
                <a:spcPct val="150000"/>
              </a:lnSpc>
            </a:pPr>
            <a:r>
              <a:rPr lang="fa-IR" dirty="0" smtClean="0"/>
              <a:t>زمان: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1960-70</a:t>
            </a:r>
            <a:endParaRPr lang="fa-IR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>
              <a:lnSpc>
                <a:spcPct val="150000"/>
              </a:lnSpc>
            </a:pPr>
            <a:r>
              <a:rPr lang="fa-IR" dirty="0" smtClean="0"/>
              <a:t>مشکل: برنامه نويسي به زبان اسمبلي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/>
              <a:t>نياز به تجريد و قابليت جابه جايي بدون از دست دادن کارايي برنامه ها 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/>
              <a:t>راه حل: زبان هاي سطح بالا مانند فرترن و </a:t>
            </a:r>
            <a:r>
              <a:rPr lang="en-US" dirty="0" smtClean="0"/>
              <a:t>c</a:t>
            </a:r>
            <a:endParaRPr lang="fa-IR" dirty="0" smtClean="0"/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بحران نرم افزاري دوم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dirty="0" smtClean="0"/>
              <a:t>زمان: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1980-90</a:t>
            </a:r>
            <a:endParaRPr lang="fa-IR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>
              <a:lnSpc>
                <a:spcPct val="150000"/>
              </a:lnSpc>
            </a:pPr>
            <a:r>
              <a:rPr lang="fa-IR" dirty="0" smtClean="0"/>
              <a:t>مشکل: ناتواني در ساخت و نگهداري برنامه هاي کاربردي پيچيده که به صورت گروهي ايجاد مي شوند</a:t>
            </a:r>
          </a:p>
          <a:p>
            <a:pPr lvl="1" algn="r" rtl="1">
              <a:lnSpc>
                <a:spcPct val="150000"/>
              </a:lnSpc>
            </a:pPr>
            <a:r>
              <a:rPr lang="fa-IR" dirty="0" smtClean="0"/>
              <a:t>کامپيوترها مي توانستند برنامه هايي با پيچيدگي بالاتر را اجرا کنند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/>
              <a:t>نياز به قابليت انعطاف و قابليت نگهداري براي برنامه ها</a:t>
            </a:r>
          </a:p>
          <a:p>
            <a:pPr lvl="1" algn="r" rtl="1">
              <a:lnSpc>
                <a:spcPct val="150000"/>
              </a:lnSpc>
            </a:pPr>
            <a:r>
              <a:rPr lang="fa-IR" dirty="0" smtClean="0"/>
              <a:t> </a:t>
            </a:r>
            <a:r>
              <a:rPr lang="fa-IR" dirty="0" smtClean="0"/>
              <a:t>کارايي بالا مطرح نبود         با توجه به قانون مور </a:t>
            </a:r>
            <a:r>
              <a:rPr lang="en-US" dirty="0" smtClean="0"/>
              <a:t>(Moor)</a:t>
            </a:r>
            <a:r>
              <a:rPr lang="fa-IR" dirty="0" smtClean="0"/>
              <a:t> بدست مي آمد</a:t>
            </a:r>
            <a:endParaRPr lang="en-US" dirty="0"/>
          </a:p>
        </p:txBody>
      </p:sp>
      <p:sp>
        <p:nvSpPr>
          <p:cNvPr id="4" name="Left Arrow 3"/>
          <p:cNvSpPr/>
          <p:nvPr/>
        </p:nvSpPr>
        <p:spPr>
          <a:xfrm>
            <a:off x="5334000" y="5410200"/>
            <a:ext cx="457200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بحران نرم افزاري دوم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 smtClean="0"/>
          </a:p>
          <a:p>
            <a:pPr algn="r" rtl="1">
              <a:lnSpc>
                <a:spcPct val="150000"/>
              </a:lnSpc>
            </a:pPr>
            <a:r>
              <a:rPr lang="fa-IR" dirty="0" smtClean="0"/>
              <a:t>راه حل: </a:t>
            </a:r>
          </a:p>
          <a:p>
            <a:pPr lvl="1" algn="r" rtl="1">
              <a:lnSpc>
                <a:spcPct val="150000"/>
              </a:lnSpc>
            </a:pPr>
            <a:r>
              <a:rPr lang="fa-IR" dirty="0" smtClean="0"/>
              <a:t>برنامه نويسي شي گرا</a:t>
            </a:r>
          </a:p>
          <a:p>
            <a:pPr lvl="1" algn="r" rtl="1">
              <a:lnSpc>
                <a:spcPct val="150000"/>
              </a:lnSpc>
            </a:pPr>
            <a:r>
              <a:rPr lang="fa-IR" dirty="0" smtClean="0"/>
              <a:t>متدولوژي هاي نرم افزاري بهتر</a:t>
            </a:r>
          </a:p>
          <a:p>
            <a:pPr lvl="1" algn="r" rtl="1">
              <a:lnSpc>
                <a:spcPct val="150000"/>
              </a:lnSpc>
            </a:pPr>
            <a:r>
              <a:rPr lang="fa-IR" dirty="0" smtClean="0"/>
              <a:t>ابزارهاي بهتر براي ايجاد برنامه ها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امروزه: برنامه نويسان و پردازنده ها!!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dirty="0" smtClean="0"/>
              <a:t>برنامه نويسان چيزي در مورد پردازنده نمي دانند!</a:t>
            </a:r>
          </a:p>
          <a:p>
            <a:pPr lvl="1" algn="r" rtl="1">
              <a:lnSpc>
                <a:spcPct val="150000"/>
              </a:lnSpc>
            </a:pPr>
            <a:r>
              <a:rPr lang="fa-IR" dirty="0" smtClean="0"/>
              <a:t>زبانهاي سطح بالا به صورت انتزاعي پردازنده ها را مخفي مي کنند</a:t>
            </a:r>
          </a:p>
          <a:p>
            <a:pPr lvl="2" algn="r" rtl="1">
              <a:lnSpc>
                <a:spcPct val="150000"/>
              </a:lnSpc>
            </a:pPr>
            <a:r>
              <a:rPr lang="fa-IR" dirty="0" smtClean="0"/>
              <a:t>بايت کد جاوا مستقل از ماشين است</a:t>
            </a:r>
          </a:p>
          <a:p>
            <a:pPr lvl="1" algn="r" rtl="1">
              <a:lnSpc>
                <a:spcPct val="150000"/>
              </a:lnSpc>
            </a:pPr>
            <a:r>
              <a:rPr lang="fa-IR" dirty="0" smtClean="0"/>
              <a:t>بر مبناي قانون مور به منظور بدست آوردن سرعت بالاتر نيازي نيست برنامه نويسان چيزي در مورد پردازنده ها بدانند</a:t>
            </a:r>
          </a:p>
          <a:p>
            <a:pPr lvl="2" algn="r" rtl="1">
              <a:lnSpc>
                <a:spcPct val="150000"/>
              </a:lnSpc>
            </a:pPr>
            <a:r>
              <a:rPr lang="fa-IR" dirty="0" smtClean="0"/>
              <a:t>برنامه اي که 30 سال پيش به زبان </a:t>
            </a:r>
            <a:r>
              <a:rPr lang="en-US" dirty="0" smtClean="0"/>
              <a:t>c</a:t>
            </a:r>
            <a:r>
              <a:rPr lang="fa-IR" dirty="0" smtClean="0"/>
              <a:t> نوشته شده است همچنان کار مي کند و بر روي کامپيوترهاي امروزي بسيار سريعتر اجرا مي شود</a:t>
            </a:r>
          </a:p>
          <a:p>
            <a:pPr lvl="2" algn="r" rtl="1"/>
            <a:endParaRPr lang="fa-IR" dirty="0" smtClean="0"/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منشا بحران سوم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/>
              <a:t>زمان: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2005-…</a:t>
            </a:r>
            <a:endParaRPr lang="fa-IR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/>
            <a:r>
              <a:rPr lang="fa-IR" dirty="0" smtClean="0"/>
              <a:t>مشکل: کارايي برنامه هاي ترتيبي!! (قانون مور!)</a:t>
            </a:r>
          </a:p>
          <a:p>
            <a:pPr algn="r" rtl="1"/>
            <a:r>
              <a:rPr lang="fa-IR" dirty="0" smtClean="0"/>
              <a:t>نياز به بهبود کارايي منطقي و پيوسته براي برنامه ها </a:t>
            </a:r>
          </a:p>
          <a:p>
            <a:pPr lvl="1" algn="r" rtl="1"/>
            <a:r>
              <a:rPr lang="fa-IR" dirty="0" smtClean="0"/>
              <a:t>براي پشتيباني جنبه هاي جديد و حجم بالا و در حال رشد داده ها</a:t>
            </a:r>
          </a:p>
          <a:p>
            <a:pPr lvl="1" algn="r" rtl="1"/>
            <a:endParaRPr lang="fa-IR" dirty="0" smtClean="0"/>
          </a:p>
          <a:p>
            <a:pPr algn="r" rtl="1"/>
            <a:r>
              <a:rPr lang="fa-IR" dirty="0" smtClean="0"/>
              <a:t>پردازنده هاي چند هسته اي!</a:t>
            </a:r>
          </a:p>
          <a:p>
            <a:pPr lvl="1" algn="r" rtl="1"/>
            <a:r>
              <a:rPr lang="fa-IR" dirty="0" smtClean="0"/>
              <a:t>مدل هاي برنامه نويسي موازي</a:t>
            </a:r>
          </a:p>
          <a:p>
            <a:pPr lvl="1" algn="r" rtl="1"/>
            <a:r>
              <a:rPr lang="fa-IR" dirty="0" smtClean="0"/>
              <a:t>تبديل برنامه هاي بازمانده ترتيبي به موازي</a:t>
            </a:r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موازي سازي 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676400" y="1981200"/>
            <a:ext cx="6357333" cy="377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برنامه نويسي همروند و موازي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/>
              <a:t>برنامه همرند</a:t>
            </a:r>
          </a:p>
          <a:p>
            <a:pPr lvl="1" algn="r" rtl="1"/>
            <a:r>
              <a:rPr lang="fa-IR" dirty="0" smtClean="0"/>
              <a:t>مجمرعه اي از نخ هاي ترتيبي که به صورت موازي (منطقي) اجرا مي شوند</a:t>
            </a:r>
          </a:p>
          <a:p>
            <a:pPr algn="r" rtl="1"/>
            <a:r>
              <a:rPr lang="fa-IR" dirty="0" smtClean="0"/>
              <a:t>پياده سازي</a:t>
            </a:r>
          </a:p>
          <a:p>
            <a:pPr lvl="1" algn="r" rtl="1"/>
            <a:r>
              <a:rPr lang="fa-IR" dirty="0" smtClean="0"/>
              <a:t>چند برنامگي</a:t>
            </a:r>
          </a:p>
          <a:p>
            <a:pPr lvl="2" algn="r" rtl="1"/>
            <a:r>
              <a:rPr lang="fa-IR" dirty="0" smtClean="0"/>
              <a:t>اجراي نخ ها بر روي يک پردازنده با تعويض اجراي آنها</a:t>
            </a:r>
          </a:p>
          <a:p>
            <a:pPr lvl="1" algn="r" rtl="1"/>
            <a:r>
              <a:rPr lang="fa-IR" dirty="0" smtClean="0"/>
              <a:t>چند پردازنده اي</a:t>
            </a:r>
          </a:p>
          <a:p>
            <a:pPr lvl="2" algn="r" rtl="1"/>
            <a:r>
              <a:rPr lang="fa-IR" dirty="0" smtClean="0"/>
              <a:t>اجراي نخ ها بر روي يک سيستم چند پردازنده اي يا چند هسته اي</a:t>
            </a:r>
          </a:p>
          <a:p>
            <a:pPr lvl="1" algn="r" rtl="1"/>
            <a:r>
              <a:rPr lang="fa-IR" dirty="0" smtClean="0"/>
              <a:t>پردازش توزيع شده</a:t>
            </a:r>
          </a:p>
          <a:p>
            <a:pPr lvl="2" algn="r" rtl="1"/>
            <a:r>
              <a:rPr lang="fa-IR" dirty="0" smtClean="0"/>
              <a:t>اجراي نخ ها بر روي چند ماشين مختلف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5766</TotalTime>
  <Words>687</Words>
  <Application>Microsoft Office PowerPoint</Application>
  <PresentationFormat>On-screen Show (4:3)</PresentationFormat>
  <Paragraphs>114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پردازنده هاي چند هسته اي</vt:lpstr>
      <vt:lpstr>Prof. Arvind Dream!!</vt:lpstr>
      <vt:lpstr>بحران نرم افزاري اول</vt:lpstr>
      <vt:lpstr>بحران نرم افزاري دوم</vt:lpstr>
      <vt:lpstr>بحران نرم افزاري دوم</vt:lpstr>
      <vt:lpstr>امروزه: برنامه نويسان و پردازنده ها!!</vt:lpstr>
      <vt:lpstr>منشا بحران سوم</vt:lpstr>
      <vt:lpstr>موازي سازي </vt:lpstr>
      <vt:lpstr>برنامه نويسي همروند و موازي</vt:lpstr>
      <vt:lpstr>برنامه هاي همروند و موازي</vt:lpstr>
      <vt:lpstr>همگام سازي</vt:lpstr>
      <vt:lpstr>امن بودن</vt:lpstr>
      <vt:lpstr>کارايي برنامه هاي موازي</vt:lpstr>
      <vt:lpstr>پوشش</vt:lpstr>
      <vt:lpstr>دانه بندي</vt:lpstr>
      <vt:lpstr>دانه بندي</vt:lpstr>
      <vt:lpstr>دانه بندي و کارايي</vt:lpstr>
      <vt:lpstr>محلي بودن</vt:lpstr>
      <vt:lpstr>Slide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MoHaMaD</cp:lastModifiedBy>
  <cp:revision>66</cp:revision>
  <dcterms:created xsi:type="dcterms:W3CDTF">2006-08-16T00:00:00Z</dcterms:created>
  <dcterms:modified xsi:type="dcterms:W3CDTF">2010-04-26T18:11:23Z</dcterms:modified>
</cp:coreProperties>
</file>